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326" r:id="rId2"/>
    <p:sldId id="724" r:id="rId3"/>
    <p:sldId id="441" r:id="rId4"/>
    <p:sldId id="670" r:id="rId5"/>
    <p:sldId id="678" r:id="rId6"/>
    <p:sldId id="679" r:id="rId7"/>
    <p:sldId id="680" r:id="rId8"/>
    <p:sldId id="681" r:id="rId9"/>
    <p:sldId id="682" r:id="rId10"/>
    <p:sldId id="692" r:id="rId11"/>
    <p:sldId id="693" r:id="rId12"/>
    <p:sldId id="694" r:id="rId13"/>
    <p:sldId id="705" r:id="rId14"/>
    <p:sldId id="699" r:id="rId15"/>
    <p:sldId id="706" r:id="rId16"/>
    <p:sldId id="696" r:id="rId17"/>
    <p:sldId id="707" r:id="rId18"/>
    <p:sldId id="708" r:id="rId19"/>
    <p:sldId id="709" r:id="rId20"/>
    <p:sldId id="717" r:id="rId21"/>
    <p:sldId id="721" r:id="rId22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tserrat Medium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tserrat Medium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tserrat Medium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tserrat Medium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tserrat Medium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tserrat Medium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tserrat Medium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tserrat Medium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tserrat Medium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83"/>
    <a:srgbClr val="8DA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5" autoAdjust="0"/>
    <p:restoredTop sz="94660"/>
  </p:normalViewPr>
  <p:slideViewPr>
    <p:cSldViewPr snapToGrid="0">
      <p:cViewPr varScale="1">
        <p:scale>
          <a:sx n="96" d="100"/>
          <a:sy n="96" d="100"/>
        </p:scale>
        <p:origin x="416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fld id="{1F3E80C3-AF3B-4AF3-A210-7894022C9040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Arial" charset="0"/>
              </a:defRPr>
            </a:lvl1pPr>
          </a:lstStyle>
          <a:p>
            <a:pPr>
              <a:defRPr/>
            </a:pPr>
            <a:fld id="{AD01A31E-71B0-41E5-B06C-3AE0BD15D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F21F1-DE5E-4C3D-A924-27BEEE00B018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B824-3A09-4A5C-AECB-9C6109E1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BBA4-BB94-4292-8876-FAF4D04391CD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912D0-68A3-4CD4-BDC5-6CB1AC90B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B6755-DD6F-404C-9DE2-8437D8B87D81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4ABA5-BA3E-4A24-94A7-30E3DFE85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9489B-238A-4973-9956-E71931F54B30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4FE43-93E1-439A-ACEC-ABFF80553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AB48E-976E-40B1-B9F1-5480EFBBCA7A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25C8F-A133-4960-AE0C-FD38EA533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ADDD6-9675-4688-9E0D-707A19A784E6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9457-4B1A-49B7-9175-46DB1D44A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C6732-6CB5-40B7-9897-53AC49307D1E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C8FC7-D01C-4FF7-B594-D1568DA50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61DC8-BD9F-4191-883F-138BFCAD68CA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C171-DCBA-4F6B-A89D-86C7427BE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0C543-1778-495E-A960-4D50B9346E0E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D227C-392E-47C3-A467-30FD55104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AA741-D866-4B54-B35C-166E8FBEAC2C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53AF-A18D-4777-8E45-D0CBBEA89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672C-D476-4DEA-B5C6-2DB410A4980F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DA7E-CECF-46AF-8C4C-A70EB36D6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AF61C5-D363-4E0E-95D5-522AC68E04A1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E73C50-687B-491C-9ECD-4F5B53DA4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511098" y="2149862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ea typeface="Gotham Book"/>
                <a:cs typeface="Gotham Book"/>
              </a:rPr>
              <a:t>… brought to you by</a:t>
            </a:r>
            <a:endParaRPr lang="en-US" sz="1400" dirty="0">
              <a:latin typeface="Gotham Book"/>
              <a:ea typeface="Gotham Book"/>
              <a:cs typeface="Gotham Book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86577" y="277971"/>
            <a:ext cx="6109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183"/>
                </a:solidFill>
                <a:ea typeface="Gotham Book"/>
                <a:cs typeface="Gotham Book"/>
              </a:rPr>
              <a:t>Avoiding Reserves Quicksand</a:t>
            </a: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7467600" y="4886325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rade Gothic LT Std" pitchFamily="50" charset="0"/>
                <a:ea typeface="Gotham Book"/>
                <a:cs typeface="Gotham Book"/>
              </a:rPr>
              <a:t>www.reservestudy.com</a:t>
            </a: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287966" y="3947068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ea typeface="Gotham Book"/>
                <a:cs typeface="Gotham Book"/>
              </a:rPr>
              <a:t>www.ReserveStudy.com</a:t>
            </a:r>
            <a:endParaRPr lang="en-US" sz="1400" dirty="0">
              <a:latin typeface="Gotham Book"/>
              <a:ea typeface="Gotham Book"/>
              <a:cs typeface="Gotham Book"/>
            </a:endParaRPr>
          </a:p>
        </p:txBody>
      </p:sp>
      <p:pic>
        <p:nvPicPr>
          <p:cNvPr id="15367" name="Picture 10" descr="AR_logo-Breviti_4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235" y="2467672"/>
            <a:ext cx="54102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5" name="TextBox 7"/>
          <p:cNvSpPr txBox="1">
            <a:spLocks noChangeArrowheads="1"/>
          </p:cNvSpPr>
          <p:nvPr/>
        </p:nvSpPr>
        <p:spPr bwMode="auto">
          <a:xfrm>
            <a:off x="7467600" y="4886325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LT Std" pitchFamily="50" charset="0"/>
                <a:ea typeface="Gotham Book"/>
                <a:cs typeface="Gotham Book"/>
              </a:rPr>
              <a:t>www.reservestudy.com</a:t>
            </a:r>
          </a:p>
        </p:txBody>
      </p:sp>
      <p:pic>
        <p:nvPicPr>
          <p:cNvPr id="6" name="Picture 3" descr="AR Brand Mark_2_121218">
            <a:extLst>
              <a:ext uri="{FF2B5EF4-FFF2-40B4-BE49-F238E27FC236}">
                <a16:creationId xmlns:a16="http://schemas.microsoft.com/office/drawing/2014/main" id="{2F457E9B-54C3-4DBC-A87E-8DC809F7F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461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FE163DE-41B0-4B68-8A10-9C0BD846C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518" y="154704"/>
            <a:ext cx="55435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183"/>
                </a:solidFill>
                <a:ea typeface="Gotham Book"/>
                <a:cs typeface="Gotham Book"/>
              </a:rPr>
              <a:t>Avoiding Reserves Quicksand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2BD36-4842-41C8-A6F6-E0906FC7B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261" y="1443688"/>
            <a:ext cx="5946627" cy="279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378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ea typeface="Gotham Book"/>
                <a:cs typeface="Gotham Book"/>
              </a:rPr>
              <a:t>Introduction</a:t>
            </a:r>
          </a:p>
          <a:p>
            <a:pPr defTabSz="914378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ea typeface="Gotham Book"/>
                <a:cs typeface="Gotham Book"/>
              </a:rPr>
              <a:t>Identifying Quicksand</a:t>
            </a:r>
          </a:p>
          <a:p>
            <a:pPr marL="344480" indent="-344480" defTabSz="914378">
              <a:lnSpc>
                <a:spcPct val="150000"/>
              </a:lnSpc>
              <a:defRPr/>
            </a:pPr>
            <a:r>
              <a:rPr lang="en-US" sz="2400" b="1" dirty="0">
                <a:ea typeface="Gotham Book"/>
                <a:cs typeface="Gotham Book"/>
              </a:rPr>
              <a:t>Getting out of Quicksand</a:t>
            </a:r>
          </a:p>
          <a:p>
            <a:pPr marL="344480" indent="-344480" defTabSz="914378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white">
                    <a:lumMod val="75000"/>
                  </a:prstClr>
                </a:solidFill>
                <a:ea typeface="Gotham Book"/>
                <a:cs typeface="Gotham Book"/>
              </a:rPr>
              <a:t>Avoiding Quicksand</a:t>
            </a:r>
          </a:p>
          <a:p>
            <a:pPr marL="344480" indent="-344480" defTabSz="914378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white">
                    <a:lumMod val="75000"/>
                  </a:prstClr>
                </a:solidFill>
                <a:ea typeface="Gotham Book"/>
                <a:cs typeface="Gotham Book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64201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TextBox 14"/>
          <p:cNvSpPr txBox="1">
            <a:spLocks noChangeArrowheads="1"/>
          </p:cNvSpPr>
          <p:nvPr/>
        </p:nvSpPr>
        <p:spPr bwMode="auto">
          <a:xfrm>
            <a:off x="7467600" y="490855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rade Gothic LT Std" pitchFamily="50" charset="0"/>
                <a:ea typeface="Gotham Book"/>
                <a:cs typeface="Gotham Book"/>
              </a:rPr>
              <a:t>www.reservestudy.com</a:t>
            </a:r>
          </a:p>
        </p:txBody>
      </p:sp>
      <p:pic>
        <p:nvPicPr>
          <p:cNvPr id="104455" name="Picture 3" descr="AR Brand Mark_2_1212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33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6" name="TextBox 2"/>
          <p:cNvSpPr txBox="1">
            <a:spLocks noChangeArrowheads="1"/>
          </p:cNvSpPr>
          <p:nvPr/>
        </p:nvSpPr>
        <p:spPr bwMode="auto">
          <a:xfrm>
            <a:off x="1174792" y="285750"/>
            <a:ext cx="7131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183"/>
                </a:solidFill>
                <a:ea typeface="Gotham Book"/>
                <a:cs typeface="Gotham Book"/>
              </a:rPr>
              <a:t>Getting out of Quicksand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38754-BBE3-48D8-9DC5-9C0B0B19A78E}"/>
              </a:ext>
            </a:extLst>
          </p:cNvPr>
          <p:cNvSpPr txBox="1"/>
          <p:nvPr/>
        </p:nvSpPr>
        <p:spPr>
          <a:xfrm>
            <a:off x="699739" y="1911792"/>
            <a:ext cx="408622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/>
              <a:t>Get Help!</a:t>
            </a:r>
          </a:p>
          <a:p>
            <a:endParaRPr lang="en-US" sz="21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Experienced 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Credentialed Reserve Study Professional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C52A8B-F8E3-4FB9-957E-5E458869D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744" y="1565090"/>
            <a:ext cx="3614738" cy="269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79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TextBox 14"/>
          <p:cNvSpPr txBox="1">
            <a:spLocks noChangeArrowheads="1"/>
          </p:cNvSpPr>
          <p:nvPr/>
        </p:nvSpPr>
        <p:spPr bwMode="auto">
          <a:xfrm>
            <a:off x="7467600" y="490855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rade Gothic LT Std" pitchFamily="50" charset="0"/>
                <a:ea typeface="Gotham Book"/>
                <a:cs typeface="Gotham Book"/>
              </a:rPr>
              <a:t>www.reservestudy.com</a:t>
            </a:r>
          </a:p>
        </p:txBody>
      </p:sp>
      <p:pic>
        <p:nvPicPr>
          <p:cNvPr id="104455" name="Picture 3" descr="AR Brand Mark_2_1212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33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6" name="TextBox 2"/>
          <p:cNvSpPr txBox="1">
            <a:spLocks noChangeArrowheads="1"/>
          </p:cNvSpPr>
          <p:nvPr/>
        </p:nvSpPr>
        <p:spPr bwMode="auto">
          <a:xfrm>
            <a:off x="1174792" y="285750"/>
            <a:ext cx="7131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183"/>
                </a:solidFill>
                <a:ea typeface="Gotham Book"/>
                <a:cs typeface="Gotham Book"/>
              </a:rPr>
              <a:t>Getting out of Quicksand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865420-97A3-4A8A-928E-3BC3D76B7150}"/>
              </a:ext>
            </a:extLst>
          </p:cNvPr>
          <p:cNvSpPr txBox="1"/>
          <p:nvPr/>
        </p:nvSpPr>
        <p:spPr>
          <a:xfrm>
            <a:off x="2909386" y="1550946"/>
            <a:ext cx="3891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/>
              <a:t>The Business Judgment Rule</a:t>
            </a:r>
          </a:p>
          <a:p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Duty of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Duty of Loyalty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Duty of Inquiry</a:t>
            </a:r>
          </a:p>
        </p:txBody>
      </p:sp>
      <p:pic>
        <p:nvPicPr>
          <p:cNvPr id="6" name="Picture 7" descr="stool">
            <a:extLst>
              <a:ext uri="{FF2B5EF4-FFF2-40B4-BE49-F238E27FC236}">
                <a16:creationId xmlns:a16="http://schemas.microsoft.com/office/drawing/2014/main" id="{6387178C-F0F5-4F79-A4D4-6CED2E955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3707" y="1026914"/>
            <a:ext cx="1878806" cy="281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8707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TextBox 14"/>
          <p:cNvSpPr txBox="1">
            <a:spLocks noChangeArrowheads="1"/>
          </p:cNvSpPr>
          <p:nvPr/>
        </p:nvSpPr>
        <p:spPr bwMode="auto">
          <a:xfrm>
            <a:off x="7467600" y="490855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rade Gothic LT Std" pitchFamily="50" charset="0"/>
                <a:ea typeface="Gotham Book"/>
                <a:cs typeface="Gotham Book"/>
              </a:rPr>
              <a:t>www.reservestudy.com</a:t>
            </a:r>
          </a:p>
        </p:txBody>
      </p:sp>
      <p:pic>
        <p:nvPicPr>
          <p:cNvPr id="104455" name="Picture 3" descr="AR Brand Mark_2_1212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33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6" name="TextBox 2"/>
          <p:cNvSpPr txBox="1">
            <a:spLocks noChangeArrowheads="1"/>
          </p:cNvSpPr>
          <p:nvPr/>
        </p:nvSpPr>
        <p:spPr bwMode="auto">
          <a:xfrm>
            <a:off x="1174792" y="285750"/>
            <a:ext cx="7131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183"/>
                </a:solidFill>
                <a:ea typeface="Gotham Book"/>
                <a:cs typeface="Gotham Book"/>
              </a:rPr>
              <a:t>Getting out of Quicksand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865420-97A3-4A8A-928E-3BC3D76B7150}"/>
              </a:ext>
            </a:extLst>
          </p:cNvPr>
          <p:cNvSpPr txBox="1"/>
          <p:nvPr/>
        </p:nvSpPr>
        <p:spPr>
          <a:xfrm>
            <a:off x="2909386" y="1550946"/>
            <a:ext cx="3891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/>
              <a:t>The Business Judgment Rule</a:t>
            </a:r>
          </a:p>
          <a:p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Duty of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Duty of Loyalty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Duty of Inquiry</a:t>
            </a:r>
          </a:p>
        </p:txBody>
      </p:sp>
      <p:pic>
        <p:nvPicPr>
          <p:cNvPr id="6" name="Picture 7" descr="stool">
            <a:extLst>
              <a:ext uri="{FF2B5EF4-FFF2-40B4-BE49-F238E27FC236}">
                <a16:creationId xmlns:a16="http://schemas.microsoft.com/office/drawing/2014/main" id="{6387178C-F0F5-4F79-A4D4-6CED2E955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3707" y="1026914"/>
            <a:ext cx="1878806" cy="281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A249A93-7BBE-4E18-A1D7-B890A43C7A57}"/>
              </a:ext>
            </a:extLst>
          </p:cNvPr>
          <p:cNvSpPr/>
          <p:nvPr/>
        </p:nvSpPr>
        <p:spPr>
          <a:xfrm>
            <a:off x="3257928" y="3079161"/>
            <a:ext cx="2203243" cy="608717"/>
          </a:xfrm>
          <a:prstGeom prst="ellipse">
            <a:avLst/>
          </a:prstGeom>
          <a:noFill/>
          <a:ln w="31750">
            <a:solidFill>
              <a:srgbClr val="007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6D2F01-9B2E-47D6-8A71-EF4D940C14F5}"/>
              </a:ext>
            </a:extLst>
          </p:cNvPr>
          <p:cNvSpPr txBox="1"/>
          <p:nvPr/>
        </p:nvSpPr>
        <p:spPr>
          <a:xfrm>
            <a:off x="1345581" y="3795587"/>
            <a:ext cx="5897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7183"/>
                </a:solidFill>
              </a:rPr>
              <a:t>Find out </a:t>
            </a:r>
            <a:r>
              <a:rPr lang="en-US" sz="2100" u="sng" dirty="0">
                <a:solidFill>
                  <a:srgbClr val="007183"/>
                </a:solidFill>
              </a:rPr>
              <a:t>what to do </a:t>
            </a:r>
            <a:r>
              <a:rPr lang="en-US" sz="2100" dirty="0">
                <a:solidFill>
                  <a:srgbClr val="007183"/>
                </a:solidFill>
              </a:rPr>
              <a:t>financially (get fresh information in an updated Reserve Study)</a:t>
            </a:r>
          </a:p>
        </p:txBody>
      </p:sp>
    </p:spTree>
    <p:extLst>
      <p:ext uri="{BB962C8B-B14F-4D97-AF65-F5344CB8AC3E}">
        <p14:creationId xmlns:p14="http://schemas.microsoft.com/office/powerpoint/2010/main" val="1010991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TextBox 14"/>
          <p:cNvSpPr txBox="1">
            <a:spLocks noChangeArrowheads="1"/>
          </p:cNvSpPr>
          <p:nvPr/>
        </p:nvSpPr>
        <p:spPr bwMode="auto">
          <a:xfrm>
            <a:off x="7467600" y="490855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rade Gothic LT Std" pitchFamily="50" charset="0"/>
                <a:ea typeface="Gotham Book"/>
                <a:cs typeface="Gotham Book"/>
              </a:rPr>
              <a:t>www.reservestudy.com</a:t>
            </a:r>
          </a:p>
        </p:txBody>
      </p:sp>
      <p:pic>
        <p:nvPicPr>
          <p:cNvPr id="104455" name="Picture 3" descr="AR Brand Mark_2_1212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33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6" name="TextBox 2"/>
          <p:cNvSpPr txBox="1">
            <a:spLocks noChangeArrowheads="1"/>
          </p:cNvSpPr>
          <p:nvPr/>
        </p:nvSpPr>
        <p:spPr bwMode="auto">
          <a:xfrm>
            <a:off x="1174792" y="285750"/>
            <a:ext cx="7131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183"/>
                </a:solidFill>
                <a:ea typeface="Gotham Book"/>
                <a:cs typeface="Gotham Book"/>
              </a:rPr>
              <a:t>Getting out of Quicksand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EC60BA-9428-4EA1-860D-1B87A12609A3}"/>
              </a:ext>
            </a:extLst>
          </p:cNvPr>
          <p:cNvSpPr txBox="1"/>
          <p:nvPr/>
        </p:nvSpPr>
        <p:spPr>
          <a:xfrm>
            <a:off x="2909386" y="1550946"/>
            <a:ext cx="3891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/>
              <a:t>The Business Judgment Rule</a:t>
            </a:r>
          </a:p>
          <a:p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Duty of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Duty of Loyalty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Duty of Inquiry</a:t>
            </a:r>
          </a:p>
        </p:txBody>
      </p:sp>
      <p:pic>
        <p:nvPicPr>
          <p:cNvPr id="6" name="Picture 7" descr="stool">
            <a:extLst>
              <a:ext uri="{FF2B5EF4-FFF2-40B4-BE49-F238E27FC236}">
                <a16:creationId xmlns:a16="http://schemas.microsoft.com/office/drawing/2014/main" id="{0B651F5B-9124-4A43-B76F-C5B42CCF6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3707" y="1026914"/>
            <a:ext cx="1878806" cy="281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21F0F1-6D48-47B7-B44C-33D4F527A6E7}"/>
              </a:ext>
            </a:extLst>
          </p:cNvPr>
          <p:cNvSpPr txBox="1"/>
          <p:nvPr/>
        </p:nvSpPr>
        <p:spPr>
          <a:xfrm>
            <a:off x="3128963" y="3629025"/>
            <a:ext cx="24769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7183"/>
                </a:solidFill>
              </a:rPr>
              <a:t>Then </a:t>
            </a:r>
            <a:r>
              <a:rPr lang="en-US" sz="2100" u="sng" dirty="0">
                <a:solidFill>
                  <a:srgbClr val="007183"/>
                </a:solidFill>
              </a:rPr>
              <a:t>take action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A2D8AA-7721-4597-BA93-B77987E0993D}"/>
              </a:ext>
            </a:extLst>
          </p:cNvPr>
          <p:cNvSpPr/>
          <p:nvPr/>
        </p:nvSpPr>
        <p:spPr>
          <a:xfrm>
            <a:off x="3239762" y="2769877"/>
            <a:ext cx="2298665" cy="554664"/>
          </a:xfrm>
          <a:prstGeom prst="ellipse">
            <a:avLst/>
          </a:prstGeom>
          <a:noFill/>
          <a:ln w="31750">
            <a:solidFill>
              <a:srgbClr val="007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02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5" name="TextBox 7"/>
          <p:cNvSpPr txBox="1">
            <a:spLocks noChangeArrowheads="1"/>
          </p:cNvSpPr>
          <p:nvPr/>
        </p:nvSpPr>
        <p:spPr bwMode="auto">
          <a:xfrm>
            <a:off x="7467600" y="4886325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LT Std" pitchFamily="50" charset="0"/>
                <a:ea typeface="Gotham Book"/>
                <a:cs typeface="Gotham Book"/>
              </a:rPr>
              <a:t>www.reservestudy.com</a:t>
            </a:r>
          </a:p>
        </p:txBody>
      </p:sp>
      <p:pic>
        <p:nvPicPr>
          <p:cNvPr id="6" name="Picture 3" descr="AR Brand Mark_2_121218">
            <a:extLst>
              <a:ext uri="{FF2B5EF4-FFF2-40B4-BE49-F238E27FC236}">
                <a16:creationId xmlns:a16="http://schemas.microsoft.com/office/drawing/2014/main" id="{2F457E9B-54C3-4DBC-A87E-8DC809F7F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461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FE163DE-41B0-4B68-8A10-9C0BD846C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518" y="154704"/>
            <a:ext cx="55435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183"/>
                </a:solidFill>
                <a:ea typeface="Gotham Book"/>
                <a:cs typeface="Gotham Book"/>
              </a:rPr>
              <a:t>Avoiding Reserves Quicksand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2BD36-4842-41C8-A6F6-E0906FC7B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261" y="1443688"/>
            <a:ext cx="5946627" cy="279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378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ea typeface="Gotham Book"/>
                <a:cs typeface="Gotham Book"/>
              </a:rPr>
              <a:t>Introduction</a:t>
            </a:r>
          </a:p>
          <a:p>
            <a:pPr defTabSz="914378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ea typeface="Gotham Book"/>
                <a:cs typeface="Gotham Book"/>
              </a:rPr>
              <a:t>Identifying Quicksand</a:t>
            </a:r>
          </a:p>
          <a:p>
            <a:pPr marL="344480" indent="-344480" defTabSz="914378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ea typeface="Gotham Book"/>
                <a:cs typeface="Gotham Book"/>
              </a:rPr>
              <a:t>Getting out of Quicksand</a:t>
            </a:r>
          </a:p>
          <a:p>
            <a:pPr marL="344480" indent="-344480" defTabSz="914378">
              <a:lnSpc>
                <a:spcPct val="150000"/>
              </a:lnSpc>
              <a:defRPr/>
            </a:pPr>
            <a:r>
              <a:rPr lang="en-US" sz="2400" b="1" dirty="0">
                <a:ea typeface="Gotham Book"/>
                <a:cs typeface="Gotham Book"/>
              </a:rPr>
              <a:t>Avoiding Quicksand</a:t>
            </a:r>
          </a:p>
          <a:p>
            <a:pPr marL="344480" indent="-344480" defTabSz="914378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white">
                    <a:lumMod val="75000"/>
                  </a:prstClr>
                </a:solidFill>
                <a:ea typeface="Gotham Book"/>
                <a:cs typeface="Gotham Book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699262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TextBox 14"/>
          <p:cNvSpPr txBox="1">
            <a:spLocks noChangeArrowheads="1"/>
          </p:cNvSpPr>
          <p:nvPr/>
        </p:nvSpPr>
        <p:spPr bwMode="auto">
          <a:xfrm>
            <a:off x="7467600" y="490855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rade Gothic LT Std" pitchFamily="50" charset="0"/>
                <a:ea typeface="Gotham Book"/>
                <a:cs typeface="Gotham Book"/>
              </a:rPr>
              <a:t>www.reservestudy.com</a:t>
            </a:r>
          </a:p>
        </p:txBody>
      </p:sp>
      <p:pic>
        <p:nvPicPr>
          <p:cNvPr id="104455" name="Picture 3" descr="AR Brand Mark_2_1212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33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6" name="TextBox 2"/>
          <p:cNvSpPr txBox="1">
            <a:spLocks noChangeArrowheads="1"/>
          </p:cNvSpPr>
          <p:nvPr/>
        </p:nvSpPr>
        <p:spPr bwMode="auto">
          <a:xfrm>
            <a:off x="1174792" y="285750"/>
            <a:ext cx="7131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183"/>
                </a:solidFill>
                <a:ea typeface="Gotham Book"/>
                <a:cs typeface="Gotham Book"/>
              </a:rPr>
              <a:t>Avoiding Quicksand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3B9F730-0901-4842-83A1-D4CD20179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1521619"/>
            <a:ext cx="3836194" cy="28771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7892B2-FCAA-4124-9B36-89CC5FFF9199}"/>
              </a:ext>
            </a:extLst>
          </p:cNvPr>
          <p:cNvSpPr txBox="1"/>
          <p:nvPr/>
        </p:nvSpPr>
        <p:spPr>
          <a:xfrm>
            <a:off x="4707732" y="1878807"/>
            <a:ext cx="3936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/>
              <a:t>It’s all about sustainability</a:t>
            </a:r>
          </a:p>
          <a:p>
            <a:endParaRPr lang="en-US" sz="2100" u="sng" dirty="0"/>
          </a:p>
          <a:p>
            <a:r>
              <a:rPr lang="en-US" sz="2100" dirty="0"/>
              <a:t>Make contributions that </a:t>
            </a:r>
            <a:r>
              <a:rPr lang="en-US" sz="2100" u="sng" dirty="0"/>
              <a:t>offset deterioration</a:t>
            </a:r>
          </a:p>
        </p:txBody>
      </p:sp>
    </p:spTree>
    <p:extLst>
      <p:ext uri="{BB962C8B-B14F-4D97-AF65-F5344CB8AC3E}">
        <p14:creationId xmlns:p14="http://schemas.microsoft.com/office/powerpoint/2010/main" val="2702072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TextBox 14"/>
          <p:cNvSpPr txBox="1">
            <a:spLocks noChangeArrowheads="1"/>
          </p:cNvSpPr>
          <p:nvPr/>
        </p:nvSpPr>
        <p:spPr bwMode="auto">
          <a:xfrm>
            <a:off x="7467600" y="490855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rade Gothic LT Std" pitchFamily="50" charset="0"/>
                <a:ea typeface="Gotham Book"/>
                <a:cs typeface="Gotham Book"/>
              </a:rPr>
              <a:t>www.reservestudy.com</a:t>
            </a:r>
          </a:p>
        </p:txBody>
      </p:sp>
      <p:pic>
        <p:nvPicPr>
          <p:cNvPr id="104455" name="Picture 3" descr="AR Brand Mark_2_1212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33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6" name="TextBox 2"/>
          <p:cNvSpPr txBox="1">
            <a:spLocks noChangeArrowheads="1"/>
          </p:cNvSpPr>
          <p:nvPr/>
        </p:nvSpPr>
        <p:spPr bwMode="auto">
          <a:xfrm>
            <a:off x="1174792" y="285750"/>
            <a:ext cx="7131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183"/>
                </a:solidFill>
                <a:ea typeface="Gotham Book"/>
                <a:cs typeface="Gotham Book"/>
              </a:rPr>
              <a:t>Avoiding Quicksand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1E5FA7-DD80-45E6-BA52-4DC56B435864}"/>
              </a:ext>
            </a:extLst>
          </p:cNvPr>
          <p:cNvSpPr txBox="1"/>
          <p:nvPr/>
        </p:nvSpPr>
        <p:spPr>
          <a:xfrm>
            <a:off x="342900" y="2001002"/>
            <a:ext cx="408622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/>
              <a:t>Rely on trusted guides!</a:t>
            </a:r>
          </a:p>
          <a:p>
            <a:endParaRPr lang="en-US" sz="21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Experienced 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Credentialed Reserve Study Professional</a:t>
            </a:r>
          </a:p>
        </p:txBody>
      </p:sp>
      <p:pic>
        <p:nvPicPr>
          <p:cNvPr id="6" name="Picture 5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BD105E0E-BC70-4388-A12D-3865BDF44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1620774"/>
            <a:ext cx="4121944" cy="27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18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TextBox 14"/>
          <p:cNvSpPr txBox="1">
            <a:spLocks noChangeArrowheads="1"/>
          </p:cNvSpPr>
          <p:nvPr/>
        </p:nvSpPr>
        <p:spPr bwMode="auto">
          <a:xfrm>
            <a:off x="7467600" y="490855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rade Gothic LT Std" pitchFamily="50" charset="0"/>
                <a:ea typeface="Gotham Book"/>
                <a:cs typeface="Gotham Book"/>
              </a:rPr>
              <a:t>www.reservestudy.com</a:t>
            </a:r>
          </a:p>
        </p:txBody>
      </p:sp>
      <p:pic>
        <p:nvPicPr>
          <p:cNvPr id="104455" name="Picture 3" descr="AR Brand Mark_2_1212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33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6" name="TextBox 2"/>
          <p:cNvSpPr txBox="1">
            <a:spLocks noChangeArrowheads="1"/>
          </p:cNvSpPr>
          <p:nvPr/>
        </p:nvSpPr>
        <p:spPr bwMode="auto">
          <a:xfrm>
            <a:off x="1174792" y="285750"/>
            <a:ext cx="7131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183"/>
                </a:solidFill>
                <a:ea typeface="Gotham Book"/>
                <a:cs typeface="Gotham Book"/>
              </a:rPr>
              <a:t>Avoiding Quicksand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D03D3-8D7E-4AB3-A3D9-AC6B48014032}"/>
              </a:ext>
            </a:extLst>
          </p:cNvPr>
          <p:cNvSpPr txBox="1"/>
          <p:nvPr/>
        </p:nvSpPr>
        <p:spPr>
          <a:xfrm>
            <a:off x="249279" y="2193883"/>
            <a:ext cx="48077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/>
              <a:t>Update your Reserve Study Regularly </a:t>
            </a:r>
            <a:r>
              <a:rPr lang="en-US" sz="2100" dirty="0"/>
              <a:t>(to identify “where you are” and “where to go from here”)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A7E71A-10CD-411E-A8D1-25F753C57D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97" y="1146008"/>
            <a:ext cx="3600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05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TextBox 14"/>
          <p:cNvSpPr txBox="1">
            <a:spLocks noChangeArrowheads="1"/>
          </p:cNvSpPr>
          <p:nvPr/>
        </p:nvSpPr>
        <p:spPr bwMode="auto">
          <a:xfrm>
            <a:off x="7467600" y="490855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rade Gothic LT Std" pitchFamily="50" charset="0"/>
                <a:ea typeface="Gotham Book"/>
                <a:cs typeface="Gotham Book"/>
              </a:rPr>
              <a:t>www.reservestudy.com</a:t>
            </a:r>
          </a:p>
        </p:txBody>
      </p:sp>
      <p:pic>
        <p:nvPicPr>
          <p:cNvPr id="104455" name="Picture 3" descr="AR Brand Mark_2_1212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33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6" name="TextBox 2"/>
          <p:cNvSpPr txBox="1">
            <a:spLocks noChangeArrowheads="1"/>
          </p:cNvSpPr>
          <p:nvPr/>
        </p:nvSpPr>
        <p:spPr bwMode="auto">
          <a:xfrm>
            <a:off x="1174792" y="285750"/>
            <a:ext cx="7131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183"/>
                </a:solidFill>
                <a:ea typeface="Gotham Book"/>
                <a:cs typeface="Gotham Book"/>
              </a:rPr>
              <a:t>Avoiding Quicksand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E10195-5373-4796-857C-D0912C0C4CCB}"/>
              </a:ext>
            </a:extLst>
          </p:cNvPr>
          <p:cNvSpPr txBox="1"/>
          <p:nvPr/>
        </p:nvSpPr>
        <p:spPr>
          <a:xfrm>
            <a:off x="923048" y="2248026"/>
            <a:ext cx="3853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/>
              <a:t>Reach out </a:t>
            </a:r>
            <a:r>
              <a:rPr lang="en-US" sz="2100" dirty="0"/>
              <a:t>to your Manager or Reserve Study professional with periodic questions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F3AF930B-C5FB-4DB9-9244-DA0BA1700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9579" y="1441909"/>
            <a:ext cx="3883195" cy="29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5FED0B-40EE-42D6-D3E8-E8B179588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67" y="512184"/>
            <a:ext cx="7125066" cy="371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76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TextBox 14"/>
          <p:cNvSpPr txBox="1">
            <a:spLocks noChangeArrowheads="1"/>
          </p:cNvSpPr>
          <p:nvPr/>
        </p:nvSpPr>
        <p:spPr bwMode="auto">
          <a:xfrm>
            <a:off x="7467600" y="490855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rade Gothic LT Std" pitchFamily="50" charset="0"/>
                <a:ea typeface="Gotham Book"/>
                <a:cs typeface="Gotham Book"/>
              </a:rPr>
              <a:t>www.reservestudy.com</a:t>
            </a:r>
          </a:p>
        </p:txBody>
      </p:sp>
      <p:pic>
        <p:nvPicPr>
          <p:cNvPr id="104455" name="Picture 3" descr="AR Brand Mark_2_1212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33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6" name="TextBox 2"/>
          <p:cNvSpPr txBox="1">
            <a:spLocks noChangeArrowheads="1"/>
          </p:cNvSpPr>
          <p:nvPr/>
        </p:nvSpPr>
        <p:spPr bwMode="auto">
          <a:xfrm>
            <a:off x="1174792" y="285750"/>
            <a:ext cx="7131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183"/>
                </a:solidFill>
                <a:ea typeface="Gotham Book"/>
                <a:cs typeface="Gotham Book"/>
              </a:rPr>
              <a:t>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527774-56B7-4EF9-A980-8CECC1C601CB}"/>
              </a:ext>
            </a:extLst>
          </p:cNvPr>
          <p:cNvSpPr txBox="1"/>
          <p:nvPr/>
        </p:nvSpPr>
        <p:spPr>
          <a:xfrm>
            <a:off x="428741" y="1277744"/>
            <a:ext cx="542705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75000"/>
                  </a:schemeClr>
                </a:solidFill>
              </a:rPr>
              <a:t>The quicksand is out there.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75000"/>
                  </a:schemeClr>
                </a:solidFill>
              </a:rPr>
              <a:t>You’re on the journey. You don’t have a choice about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75000"/>
                  </a:schemeClr>
                </a:solidFill>
              </a:rPr>
              <a:t>You’re not on your 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75000"/>
                  </a:schemeClr>
                </a:solidFill>
              </a:rPr>
              <a:t>There are landmarks along the 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/>
          </a:p>
          <a:p>
            <a:pPr algn="ctr"/>
            <a:r>
              <a:rPr lang="en-US" sz="2100" dirty="0">
                <a:solidFill>
                  <a:srgbClr val="007183"/>
                </a:solidFill>
              </a:rPr>
              <a:t>Just keep your eyes open, look around, follow your guide(s) and you’ll be just fine!</a:t>
            </a:r>
          </a:p>
        </p:txBody>
      </p:sp>
      <p:pic>
        <p:nvPicPr>
          <p:cNvPr id="8" name="Picture 6" descr="guide">
            <a:extLst>
              <a:ext uri="{FF2B5EF4-FFF2-40B4-BE49-F238E27FC236}">
                <a16:creationId xmlns:a16="http://schemas.microsoft.com/office/drawing/2014/main" id="{203C552F-CCA9-4234-9E58-D51628B7E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2406" y="1589086"/>
            <a:ext cx="3090746" cy="205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2443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Box 14"/>
          <p:cNvSpPr txBox="1">
            <a:spLocks noChangeArrowheads="1"/>
          </p:cNvSpPr>
          <p:nvPr/>
        </p:nvSpPr>
        <p:spPr bwMode="auto">
          <a:xfrm>
            <a:off x="7467600" y="490855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rade Gothic LT Std" pitchFamily="50" charset="0"/>
                <a:ea typeface="Gotham Book"/>
                <a:cs typeface="Gotham Book"/>
              </a:rPr>
              <a:t>www.reservestudy.com</a:t>
            </a:r>
          </a:p>
        </p:txBody>
      </p:sp>
      <p:pic>
        <p:nvPicPr>
          <p:cNvPr id="227331" name="Picture 3" descr="AR Brand Mark_2_1212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33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2" name="TextBox 2"/>
          <p:cNvSpPr txBox="1">
            <a:spLocks noChangeArrowheads="1"/>
          </p:cNvSpPr>
          <p:nvPr/>
        </p:nvSpPr>
        <p:spPr bwMode="auto">
          <a:xfrm>
            <a:off x="1676400" y="895350"/>
            <a:ext cx="609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7183"/>
                </a:solidFill>
                <a:ea typeface="Gotham Book"/>
                <a:cs typeface="Gotham Book"/>
              </a:rPr>
              <a:t>Additional Resources at</a:t>
            </a:r>
          </a:p>
          <a:p>
            <a:pPr algn="ctr"/>
            <a:r>
              <a:rPr lang="en-US" sz="3200" b="1">
                <a:solidFill>
                  <a:srgbClr val="007183"/>
                </a:solidFill>
                <a:ea typeface="Gotham Book"/>
                <a:cs typeface="Gotham Book"/>
              </a:rPr>
              <a:t> www.ReserveStudy.com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FC1CBAC-C7C7-4996-AD05-FDAD7961F0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111828"/>
            <a:ext cx="6210300" cy="19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35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5" name="TextBox 7"/>
          <p:cNvSpPr txBox="1">
            <a:spLocks noChangeArrowheads="1"/>
          </p:cNvSpPr>
          <p:nvPr/>
        </p:nvSpPr>
        <p:spPr bwMode="auto">
          <a:xfrm>
            <a:off x="7467600" y="4886325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LT Std" pitchFamily="50" charset="0"/>
                <a:ea typeface="Gotham Book"/>
                <a:cs typeface="Gotham Book"/>
              </a:rPr>
              <a:t>www.reservestudy.com</a:t>
            </a:r>
          </a:p>
        </p:txBody>
      </p:sp>
      <p:pic>
        <p:nvPicPr>
          <p:cNvPr id="6" name="Picture 3" descr="AR Brand Mark_2_121218">
            <a:extLst>
              <a:ext uri="{FF2B5EF4-FFF2-40B4-BE49-F238E27FC236}">
                <a16:creationId xmlns:a16="http://schemas.microsoft.com/office/drawing/2014/main" id="{2F457E9B-54C3-4DBC-A87E-8DC809F7F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461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FE163DE-41B0-4B68-8A10-9C0BD846C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518" y="154704"/>
            <a:ext cx="55435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183"/>
                </a:solidFill>
                <a:ea typeface="Gotham Book"/>
                <a:cs typeface="Gotham Book"/>
              </a:rPr>
              <a:t>Avoiding Reserves Quicksand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2BD36-4842-41C8-A6F6-E0906FC7B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261" y="1443688"/>
            <a:ext cx="5946627" cy="279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378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black"/>
                </a:solidFill>
                <a:ea typeface="Gotham Book"/>
                <a:cs typeface="Gotham Book"/>
              </a:rPr>
              <a:t>Introduction</a:t>
            </a:r>
          </a:p>
          <a:p>
            <a:pPr defTabSz="914378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white">
                    <a:lumMod val="75000"/>
                  </a:prstClr>
                </a:solidFill>
                <a:ea typeface="Gotham Book"/>
                <a:cs typeface="Gotham Book"/>
              </a:rPr>
              <a:t>Identifying Quicksand</a:t>
            </a:r>
          </a:p>
          <a:p>
            <a:pPr marL="344480" indent="-344480" defTabSz="914378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white">
                    <a:lumMod val="75000"/>
                  </a:prstClr>
                </a:solidFill>
                <a:ea typeface="Gotham Book"/>
                <a:cs typeface="Gotham Book"/>
              </a:rPr>
              <a:t>Getting out of Quicksand</a:t>
            </a:r>
          </a:p>
          <a:p>
            <a:pPr marL="344480" indent="-344480" defTabSz="914378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white">
                    <a:lumMod val="75000"/>
                  </a:prstClr>
                </a:solidFill>
                <a:ea typeface="Gotham Book"/>
                <a:cs typeface="Gotham Book"/>
              </a:rPr>
              <a:t>Avoiding Quicksand</a:t>
            </a:r>
          </a:p>
          <a:p>
            <a:pPr marL="344480" indent="-344480" defTabSz="914378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white">
                    <a:lumMod val="75000"/>
                  </a:prstClr>
                </a:solidFill>
                <a:ea typeface="Gotham Book"/>
                <a:cs typeface="Gotham Book"/>
              </a:rPr>
              <a:t>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TextBox 14"/>
          <p:cNvSpPr txBox="1">
            <a:spLocks noChangeArrowheads="1"/>
          </p:cNvSpPr>
          <p:nvPr/>
        </p:nvSpPr>
        <p:spPr bwMode="auto">
          <a:xfrm>
            <a:off x="7467600" y="490855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rade Gothic LT Std" pitchFamily="50" charset="0"/>
                <a:ea typeface="Gotham Book"/>
                <a:cs typeface="Gotham Book"/>
              </a:rPr>
              <a:t>www.reservestudy.com</a:t>
            </a:r>
          </a:p>
        </p:txBody>
      </p:sp>
      <p:pic>
        <p:nvPicPr>
          <p:cNvPr id="104455" name="Picture 3" descr="AR Brand Mark_2_1212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33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6" name="TextBox 2"/>
          <p:cNvSpPr txBox="1">
            <a:spLocks noChangeArrowheads="1"/>
          </p:cNvSpPr>
          <p:nvPr/>
        </p:nvSpPr>
        <p:spPr bwMode="auto">
          <a:xfrm>
            <a:off x="1174792" y="285750"/>
            <a:ext cx="7131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183"/>
                </a:solidFill>
                <a:ea typeface="Gotham Book"/>
                <a:cs typeface="Gotham Book"/>
              </a:rPr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CF2C5-10D2-4567-AF8D-740E70E8CA2B}"/>
              </a:ext>
            </a:extLst>
          </p:cNvPr>
          <p:cNvSpPr txBox="1"/>
          <p:nvPr/>
        </p:nvSpPr>
        <p:spPr>
          <a:xfrm>
            <a:off x="1515979" y="1919037"/>
            <a:ext cx="404261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It’s a journey to the future, and there’s trouble along the way.</a:t>
            </a:r>
          </a:p>
        </p:txBody>
      </p:sp>
      <p:pic>
        <p:nvPicPr>
          <p:cNvPr id="8" name="Picture 7" descr="A picture containing text, outdoor, sign, area&#10;&#10;Description automatically generated">
            <a:extLst>
              <a:ext uri="{FF2B5EF4-FFF2-40B4-BE49-F238E27FC236}">
                <a16:creationId xmlns:a16="http://schemas.microsoft.com/office/drawing/2014/main" id="{ED1BC3E4-B427-4E7D-B429-92963C47E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32" y="1762626"/>
            <a:ext cx="3071336" cy="225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4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TextBox 14"/>
          <p:cNvSpPr txBox="1">
            <a:spLocks noChangeArrowheads="1"/>
          </p:cNvSpPr>
          <p:nvPr/>
        </p:nvSpPr>
        <p:spPr bwMode="auto">
          <a:xfrm>
            <a:off x="7467600" y="490855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rade Gothic LT Std" pitchFamily="50" charset="0"/>
                <a:ea typeface="Gotham Book"/>
                <a:cs typeface="Gotham Book"/>
              </a:rPr>
              <a:t>www.reservestudy.com</a:t>
            </a:r>
          </a:p>
        </p:txBody>
      </p:sp>
      <p:pic>
        <p:nvPicPr>
          <p:cNvPr id="104455" name="Picture 3" descr="AR Brand Mark_2_1212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33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6" name="TextBox 2"/>
          <p:cNvSpPr txBox="1">
            <a:spLocks noChangeArrowheads="1"/>
          </p:cNvSpPr>
          <p:nvPr/>
        </p:nvSpPr>
        <p:spPr bwMode="auto">
          <a:xfrm>
            <a:off x="1174792" y="285750"/>
            <a:ext cx="7131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183"/>
                </a:solidFill>
                <a:ea typeface="Gotham Book"/>
                <a:cs typeface="Gotham Book"/>
              </a:rPr>
              <a:t>Introduction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6D517C-DE14-4745-927A-EF7F56A8B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75" y="1079332"/>
            <a:ext cx="3552826" cy="3552826"/>
          </a:xfrm>
          <a:prstGeom prst="rect">
            <a:avLst/>
          </a:prstGeom>
        </p:spPr>
      </p:pic>
      <p:pic>
        <p:nvPicPr>
          <p:cNvPr id="10" name="Picture 9" descr="A close-up of a lizard&#10;&#10;Description automatically generated with low confidence">
            <a:extLst>
              <a:ext uri="{FF2B5EF4-FFF2-40B4-BE49-F238E27FC236}">
                <a16:creationId xmlns:a16="http://schemas.microsoft.com/office/drawing/2014/main" id="{6B7B0279-B16E-4073-8AA0-49D3DD959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11" b="99342" l="4000" r="93667">
                        <a14:foregroundMark x1="15000" y1="72368" x2="15000" y2="72368"/>
                        <a14:foregroundMark x1="7667" y1="35526" x2="7667" y2="35526"/>
                        <a14:foregroundMark x1="4333" y1="38158" x2="4333" y2="38158"/>
                        <a14:foregroundMark x1="23333" y1="25658" x2="23333" y2="25658"/>
                        <a14:foregroundMark x1="21333" y1="94079" x2="21333" y2="94079"/>
                        <a14:foregroundMark x1="85667" y1="96711" x2="85667" y2="96711"/>
                        <a14:foregroundMark x1="90000" y1="97368" x2="90000" y2="97368"/>
                        <a14:foregroundMark x1="93667" y1="99342" x2="93667" y2="99342"/>
                        <a14:foregroundMark x1="37333" y1="98026" x2="37333" y2="98026"/>
                        <a14:backgroundMark x1="87333" y1="40132" x2="87333" y2="40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8363"/>
            <a:ext cx="3863265" cy="19573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DFF91F-C2E3-4908-80C7-A81CAAB219F6}"/>
              </a:ext>
            </a:extLst>
          </p:cNvPr>
          <p:cNvSpPr txBox="1"/>
          <p:nvPr/>
        </p:nvSpPr>
        <p:spPr>
          <a:xfrm>
            <a:off x="1479395" y="1565132"/>
            <a:ext cx="4258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Nothing you can do to stop them, those big expenses are lurking, and they can easily scare you “off the trail”!</a:t>
            </a:r>
          </a:p>
        </p:txBody>
      </p:sp>
    </p:spTree>
    <p:extLst>
      <p:ext uri="{BB962C8B-B14F-4D97-AF65-F5344CB8AC3E}">
        <p14:creationId xmlns:p14="http://schemas.microsoft.com/office/powerpoint/2010/main" val="802688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TextBox 14"/>
          <p:cNvSpPr txBox="1">
            <a:spLocks noChangeArrowheads="1"/>
          </p:cNvSpPr>
          <p:nvPr/>
        </p:nvSpPr>
        <p:spPr bwMode="auto">
          <a:xfrm>
            <a:off x="7467600" y="490855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rade Gothic LT Std" pitchFamily="50" charset="0"/>
                <a:ea typeface="Gotham Book"/>
                <a:cs typeface="Gotham Book"/>
              </a:rPr>
              <a:t>www.reservestudy.com</a:t>
            </a:r>
          </a:p>
        </p:txBody>
      </p:sp>
      <p:pic>
        <p:nvPicPr>
          <p:cNvPr id="104455" name="Picture 3" descr="AR Brand Mark_2_1212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33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6" name="TextBox 2"/>
          <p:cNvSpPr txBox="1">
            <a:spLocks noChangeArrowheads="1"/>
          </p:cNvSpPr>
          <p:nvPr/>
        </p:nvSpPr>
        <p:spPr bwMode="auto">
          <a:xfrm>
            <a:off x="1174792" y="285750"/>
            <a:ext cx="7131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183"/>
                </a:solidFill>
                <a:ea typeface="Gotham Book"/>
                <a:cs typeface="Gotham Book"/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AE179-7FC2-419E-A05B-070D5C583175}"/>
              </a:ext>
            </a:extLst>
          </p:cNvPr>
          <p:cNvSpPr txBox="1"/>
          <p:nvPr/>
        </p:nvSpPr>
        <p:spPr>
          <a:xfrm>
            <a:off x="1455822" y="2273969"/>
            <a:ext cx="404261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The </a:t>
            </a:r>
            <a:r>
              <a:rPr lang="en-US" sz="2100" u="sng" dirty="0"/>
              <a:t>board</a:t>
            </a:r>
            <a:r>
              <a:rPr lang="en-US" sz="2100" dirty="0"/>
              <a:t> has the job of leading the association safely to the future. Will you get there safely, or get stuck along the way?</a:t>
            </a:r>
          </a:p>
        </p:txBody>
      </p:sp>
      <p:pic>
        <p:nvPicPr>
          <p:cNvPr id="6" name="Picture 5" descr="A picture containing text, outdoor, sign, area&#10;&#10;Description automatically generated">
            <a:extLst>
              <a:ext uri="{FF2B5EF4-FFF2-40B4-BE49-F238E27FC236}">
                <a16:creationId xmlns:a16="http://schemas.microsoft.com/office/drawing/2014/main" id="{8D0A6D31-14BD-44D1-A569-6815FD34AF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32" y="1762626"/>
            <a:ext cx="3071336" cy="225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TextBox 14"/>
          <p:cNvSpPr txBox="1">
            <a:spLocks noChangeArrowheads="1"/>
          </p:cNvSpPr>
          <p:nvPr/>
        </p:nvSpPr>
        <p:spPr bwMode="auto">
          <a:xfrm>
            <a:off x="7467600" y="490855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rade Gothic LT Std" pitchFamily="50" charset="0"/>
                <a:ea typeface="Gotham Book"/>
                <a:cs typeface="Gotham Book"/>
              </a:rPr>
              <a:t>www.reservestudy.com</a:t>
            </a:r>
          </a:p>
        </p:txBody>
      </p:sp>
      <p:pic>
        <p:nvPicPr>
          <p:cNvPr id="104455" name="Picture 3" descr="AR Brand Mark_2_1212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33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6" name="TextBox 2"/>
          <p:cNvSpPr txBox="1">
            <a:spLocks noChangeArrowheads="1"/>
          </p:cNvSpPr>
          <p:nvPr/>
        </p:nvSpPr>
        <p:spPr bwMode="auto">
          <a:xfrm>
            <a:off x="1174792" y="285750"/>
            <a:ext cx="7131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183"/>
                </a:solidFill>
                <a:ea typeface="Gotham Book"/>
                <a:cs typeface="Gotham Book"/>
              </a:rPr>
              <a:t>Introduction</a:t>
            </a:r>
          </a:p>
        </p:txBody>
      </p:sp>
      <p:pic>
        <p:nvPicPr>
          <p:cNvPr id="5" name="Picture 4" descr="A picture containing sky, grass&#10;&#10;Description automatically generated">
            <a:extLst>
              <a:ext uri="{FF2B5EF4-FFF2-40B4-BE49-F238E27FC236}">
                <a16:creationId xmlns:a16="http://schemas.microsoft.com/office/drawing/2014/main" id="{CA80FAC4-929C-468D-94D1-84BAFEFFAF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2" y="1469356"/>
            <a:ext cx="3007895" cy="22559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0D95A9-B098-4ECF-A6D8-30371865A1C6}"/>
              </a:ext>
            </a:extLst>
          </p:cNvPr>
          <p:cNvSpPr txBox="1"/>
          <p:nvPr/>
        </p:nvSpPr>
        <p:spPr>
          <a:xfrm>
            <a:off x="2059064" y="1006055"/>
            <a:ext cx="47945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What does success look like?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166F7-F3BF-4D45-8D41-F0B3CF6D984C}"/>
              </a:ext>
            </a:extLst>
          </p:cNvPr>
          <p:cNvSpPr txBox="1"/>
          <p:nvPr/>
        </p:nvSpPr>
        <p:spPr>
          <a:xfrm>
            <a:off x="788020" y="3809413"/>
            <a:ext cx="771698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Sufficient Reserves to perform projects on time</a:t>
            </a:r>
            <a:br>
              <a:rPr lang="en-US" sz="2100" dirty="0"/>
            </a:br>
            <a:r>
              <a:rPr lang="en-US" sz="2100" dirty="0"/>
              <a:t>(no deferred maintenance, no special assessments)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Maximized property values</a:t>
            </a:r>
          </a:p>
        </p:txBody>
      </p:sp>
    </p:spTree>
    <p:extLst>
      <p:ext uri="{BB962C8B-B14F-4D97-AF65-F5344CB8AC3E}">
        <p14:creationId xmlns:p14="http://schemas.microsoft.com/office/powerpoint/2010/main" val="405460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5" name="TextBox 7"/>
          <p:cNvSpPr txBox="1">
            <a:spLocks noChangeArrowheads="1"/>
          </p:cNvSpPr>
          <p:nvPr/>
        </p:nvSpPr>
        <p:spPr bwMode="auto">
          <a:xfrm>
            <a:off x="7467600" y="4886325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LT Std" pitchFamily="50" charset="0"/>
                <a:ea typeface="Gotham Book"/>
                <a:cs typeface="Gotham Book"/>
              </a:rPr>
              <a:t>www.reservestudy.com</a:t>
            </a:r>
          </a:p>
        </p:txBody>
      </p:sp>
      <p:pic>
        <p:nvPicPr>
          <p:cNvPr id="6" name="Picture 3" descr="AR Brand Mark_2_121218">
            <a:extLst>
              <a:ext uri="{FF2B5EF4-FFF2-40B4-BE49-F238E27FC236}">
                <a16:creationId xmlns:a16="http://schemas.microsoft.com/office/drawing/2014/main" id="{2F457E9B-54C3-4DBC-A87E-8DC809F7F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461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FE163DE-41B0-4B68-8A10-9C0BD846C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518" y="154704"/>
            <a:ext cx="55435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183"/>
                </a:solidFill>
                <a:ea typeface="Gotham Book"/>
                <a:cs typeface="Gotham Book"/>
              </a:rPr>
              <a:t>Avoiding Reserves Quicksand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2BD36-4842-41C8-A6F6-E0906FC7B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261" y="1443688"/>
            <a:ext cx="5946627" cy="279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378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ea typeface="Gotham Book"/>
                <a:cs typeface="Gotham Book"/>
              </a:rPr>
              <a:t>Introduction</a:t>
            </a:r>
          </a:p>
          <a:p>
            <a:pPr defTabSz="914378">
              <a:lnSpc>
                <a:spcPct val="150000"/>
              </a:lnSpc>
              <a:defRPr/>
            </a:pPr>
            <a:r>
              <a:rPr lang="en-US" sz="2400" b="1" dirty="0">
                <a:ea typeface="Gotham Book"/>
                <a:cs typeface="Gotham Book"/>
              </a:rPr>
              <a:t>Identifying Quicksand</a:t>
            </a:r>
          </a:p>
          <a:p>
            <a:pPr marL="344480" indent="-344480" defTabSz="914378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white">
                    <a:lumMod val="75000"/>
                  </a:prstClr>
                </a:solidFill>
                <a:ea typeface="Gotham Book"/>
                <a:cs typeface="Gotham Book"/>
              </a:rPr>
              <a:t>Getting out of Quicksand</a:t>
            </a:r>
          </a:p>
          <a:p>
            <a:pPr marL="344480" indent="-344480" defTabSz="914378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white">
                    <a:lumMod val="75000"/>
                  </a:prstClr>
                </a:solidFill>
                <a:ea typeface="Gotham Book"/>
                <a:cs typeface="Gotham Book"/>
              </a:rPr>
              <a:t>Avoiding Quicksand</a:t>
            </a:r>
          </a:p>
          <a:p>
            <a:pPr marL="344480" indent="-344480" defTabSz="914378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white">
                    <a:lumMod val="75000"/>
                  </a:prstClr>
                </a:solidFill>
                <a:ea typeface="Gotham Book"/>
                <a:cs typeface="Gotham Book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399566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TextBox 14"/>
          <p:cNvSpPr txBox="1">
            <a:spLocks noChangeArrowheads="1"/>
          </p:cNvSpPr>
          <p:nvPr/>
        </p:nvSpPr>
        <p:spPr bwMode="auto">
          <a:xfrm>
            <a:off x="7467600" y="490855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rade Gothic LT Std" pitchFamily="50" charset="0"/>
                <a:ea typeface="Gotham Book"/>
                <a:cs typeface="Gotham Book"/>
              </a:rPr>
              <a:t>www.reservestudy.com</a:t>
            </a:r>
          </a:p>
        </p:txBody>
      </p:sp>
      <p:pic>
        <p:nvPicPr>
          <p:cNvPr id="104455" name="Picture 3" descr="AR Brand Mark_2_1212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33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6" name="TextBox 2"/>
          <p:cNvSpPr txBox="1">
            <a:spLocks noChangeArrowheads="1"/>
          </p:cNvSpPr>
          <p:nvPr/>
        </p:nvSpPr>
        <p:spPr bwMode="auto">
          <a:xfrm>
            <a:off x="1174792" y="285750"/>
            <a:ext cx="7131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183"/>
                </a:solidFill>
                <a:ea typeface="Gotham Book"/>
                <a:cs typeface="Gotham Book"/>
              </a:rPr>
              <a:t>Identifying Quicksand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89621-385B-4FF5-8885-FE0D9148F22D}"/>
              </a:ext>
            </a:extLst>
          </p:cNvPr>
          <p:cNvSpPr txBox="1"/>
          <p:nvPr/>
        </p:nvSpPr>
        <p:spPr>
          <a:xfrm>
            <a:off x="1219200" y="1587434"/>
            <a:ext cx="328794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Types of Quicksand:</a:t>
            </a:r>
          </a:p>
          <a:p>
            <a:endParaRPr lang="en-US" sz="2100" dirty="0"/>
          </a:p>
          <a:p>
            <a:r>
              <a:rPr lang="en-US" sz="1500" dirty="0">
                <a:latin typeface="Lora" panose="00000500000000000000" pitchFamily="2" charset="0"/>
              </a:rPr>
              <a:t>Hoarding Reserves</a:t>
            </a:r>
          </a:p>
          <a:p>
            <a:r>
              <a:rPr lang="en-US" sz="1500" dirty="0">
                <a:latin typeface="Lora" panose="00000500000000000000" pitchFamily="2" charset="0"/>
              </a:rPr>
              <a:t>Depleting Reserves</a:t>
            </a:r>
          </a:p>
          <a:p>
            <a:r>
              <a:rPr lang="en-US" sz="1500" dirty="0">
                <a:latin typeface="Lora" panose="00000500000000000000" pitchFamily="2" charset="0"/>
              </a:rPr>
              <a:t>Not collecting/preparing</a:t>
            </a:r>
          </a:p>
          <a:p>
            <a:r>
              <a:rPr lang="en-US" sz="1500" dirty="0">
                <a:latin typeface="Lora" panose="00000500000000000000" pitchFamily="2" charset="0"/>
              </a:rPr>
              <a:t>Apathy</a:t>
            </a:r>
          </a:p>
          <a:p>
            <a:r>
              <a:rPr lang="en-US" sz="1500" dirty="0">
                <a:latin typeface="Lora" panose="00000500000000000000" pitchFamily="2" charset="0"/>
              </a:rPr>
              <a:t>Unsure when to spend Reserves</a:t>
            </a:r>
          </a:p>
          <a:p>
            <a:r>
              <a:rPr lang="en-US" sz="1500" dirty="0">
                <a:latin typeface="Lora" panose="00000500000000000000" pitchFamily="2" charset="0"/>
              </a:rPr>
              <a:t>Fixating on Percent Funded</a:t>
            </a:r>
          </a:p>
          <a:p>
            <a:r>
              <a:rPr lang="en-US" sz="1500" dirty="0">
                <a:latin typeface="Lora" panose="00000500000000000000" pitchFamily="2" charset="0"/>
              </a:rPr>
              <a:t>Indecision!</a:t>
            </a:r>
          </a:p>
        </p:txBody>
      </p:sp>
      <p:pic>
        <p:nvPicPr>
          <p:cNvPr id="8" name="Picture 7" descr="A picture containing text, outdoor, sign, area&#10;&#10;Description automatically generated">
            <a:extLst>
              <a:ext uri="{FF2B5EF4-FFF2-40B4-BE49-F238E27FC236}">
                <a16:creationId xmlns:a16="http://schemas.microsoft.com/office/drawing/2014/main" id="{A4DE74A8-FEAA-492C-A2C5-205F798F59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23" y="1788498"/>
            <a:ext cx="3071336" cy="225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60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4861</TotalTime>
  <Words>493</Words>
  <Application>Microsoft Office PowerPoint</Application>
  <PresentationFormat>On-screen Show (16:9)</PresentationFormat>
  <Paragraphs>114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Gotham Book</vt:lpstr>
      <vt:lpstr>Lora</vt:lpstr>
      <vt:lpstr>Montserrat Medium</vt:lpstr>
      <vt:lpstr>Trade Gothic LT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PC82</dc:creator>
  <cp:lastModifiedBy>Christian Colunga</cp:lastModifiedBy>
  <cp:revision>161</cp:revision>
  <cp:lastPrinted>2021-07-09T17:29:05Z</cp:lastPrinted>
  <dcterms:created xsi:type="dcterms:W3CDTF">2018-05-29T16:06:12Z</dcterms:created>
  <dcterms:modified xsi:type="dcterms:W3CDTF">2023-10-27T19:52:10Z</dcterms:modified>
</cp:coreProperties>
</file>