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256" r:id="rId5"/>
    <p:sldId id="279" r:id="rId6"/>
    <p:sldId id="281" r:id="rId7"/>
    <p:sldId id="282" r:id="rId8"/>
    <p:sldId id="283" r:id="rId9"/>
    <p:sldId id="284" r:id="rId10"/>
    <p:sldId id="285" r:id="rId11"/>
    <p:sldId id="286" r:id="rId12"/>
    <p:sldId id="287" r:id="rId13"/>
    <p:sldId id="288" r:id="rId14"/>
    <p:sldId id="289" r:id="rId15"/>
    <p:sldId id="290" r:id="rId16"/>
    <p:sldId id="291" r:id="rId17"/>
    <p:sldId id="292" r:id="rId18"/>
    <p:sldId id="305" r:id="rId19"/>
    <p:sldId id="293" r:id="rId20"/>
    <p:sldId id="294" r:id="rId21"/>
    <p:sldId id="295" r:id="rId22"/>
    <p:sldId id="296" r:id="rId23"/>
    <p:sldId id="297" r:id="rId24"/>
    <p:sldId id="299" r:id="rId25"/>
    <p:sldId id="300" r:id="rId26"/>
    <p:sldId id="301" r:id="rId27"/>
    <p:sldId id="302" r:id="rId28"/>
    <p:sldId id="303" r:id="rId29"/>
    <p:sldId id="304"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9"/>
            <p14:sldId id="281"/>
            <p14:sldId id="282"/>
            <p14:sldId id="283"/>
            <p14:sldId id="284"/>
            <p14:sldId id="285"/>
            <p14:sldId id="286"/>
            <p14:sldId id="287"/>
            <p14:sldId id="288"/>
            <p14:sldId id="289"/>
            <p14:sldId id="290"/>
            <p14:sldId id="291"/>
            <p14:sldId id="292"/>
            <p14:sldId id="305"/>
            <p14:sldId id="293"/>
            <p14:sldId id="294"/>
            <p14:sldId id="295"/>
            <p14:sldId id="296"/>
            <p14:sldId id="297"/>
            <p14:sldId id="299"/>
            <p14:sldId id="300"/>
            <p14:sldId id="301"/>
            <p14:sldId id="302"/>
            <p14:sldId id="303"/>
            <p14:sldId id="304"/>
          </p14:sldIdLst>
        </p14:section>
        <p14:section name="Learn More" id="{2CC34DB2-6590-42C0-AD4B-A04C6060184E}">
          <p14:sldIdLst>
            <p14:sldId id="2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F30"/>
    <a:srgbClr val="DD462F"/>
    <a:srgbClr val="004370"/>
    <a:srgbClr val="005D9E"/>
    <a:srgbClr val="D24726"/>
    <a:srgbClr val="404040"/>
    <a:srgbClr val="FF9B45"/>
    <a:srgbClr val="F8CFB6"/>
    <a:srgbClr val="F8CAB6"/>
    <a:srgbClr val="923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52437" autoAdjust="0"/>
  </p:normalViewPr>
  <p:slideViewPr>
    <p:cSldViewPr snapToGrid="0">
      <p:cViewPr varScale="1">
        <p:scale>
          <a:sx n="96" d="100"/>
          <a:sy n="96" d="100"/>
        </p:scale>
        <p:origin x="84" y="1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1/17/2024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2163968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75525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159640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17</a:t>
            </a:fld>
            <a:endParaRPr lang="en-US" dirty="0"/>
          </a:p>
        </p:txBody>
      </p:sp>
    </p:spTree>
    <p:extLst>
      <p:ext uri="{BB962C8B-B14F-4D97-AF65-F5344CB8AC3E}">
        <p14:creationId xmlns:p14="http://schemas.microsoft.com/office/powerpoint/2010/main" val="333634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18</a:t>
            </a:fld>
            <a:endParaRPr lang="en-US" dirty="0"/>
          </a:p>
        </p:txBody>
      </p:sp>
    </p:spTree>
    <p:extLst>
      <p:ext uri="{BB962C8B-B14F-4D97-AF65-F5344CB8AC3E}">
        <p14:creationId xmlns:p14="http://schemas.microsoft.com/office/powerpoint/2010/main" val="4270874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19</a:t>
            </a:fld>
            <a:endParaRPr lang="en-US" dirty="0"/>
          </a:p>
        </p:txBody>
      </p:sp>
    </p:spTree>
    <p:extLst>
      <p:ext uri="{BB962C8B-B14F-4D97-AF65-F5344CB8AC3E}">
        <p14:creationId xmlns:p14="http://schemas.microsoft.com/office/powerpoint/2010/main" val="25647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20</a:t>
            </a:fld>
            <a:endParaRPr lang="en-US" dirty="0"/>
          </a:p>
        </p:txBody>
      </p:sp>
    </p:spTree>
    <p:extLst>
      <p:ext uri="{BB962C8B-B14F-4D97-AF65-F5344CB8AC3E}">
        <p14:creationId xmlns:p14="http://schemas.microsoft.com/office/powerpoint/2010/main" val="2822655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21</a:t>
            </a:fld>
            <a:endParaRPr lang="en-US" dirty="0"/>
          </a:p>
        </p:txBody>
      </p:sp>
    </p:spTree>
    <p:extLst>
      <p:ext uri="{BB962C8B-B14F-4D97-AF65-F5344CB8AC3E}">
        <p14:creationId xmlns:p14="http://schemas.microsoft.com/office/powerpoint/2010/main" val="1173639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22</a:t>
            </a:fld>
            <a:endParaRPr lang="en-US" dirty="0"/>
          </a:p>
        </p:txBody>
      </p:sp>
    </p:spTree>
    <p:extLst>
      <p:ext uri="{BB962C8B-B14F-4D97-AF65-F5344CB8AC3E}">
        <p14:creationId xmlns:p14="http://schemas.microsoft.com/office/powerpoint/2010/main" val="238433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23</a:t>
            </a:fld>
            <a:endParaRPr lang="en-US" dirty="0"/>
          </a:p>
        </p:txBody>
      </p:sp>
    </p:spTree>
    <p:extLst>
      <p:ext uri="{BB962C8B-B14F-4D97-AF65-F5344CB8AC3E}">
        <p14:creationId xmlns:p14="http://schemas.microsoft.com/office/powerpoint/2010/main" val="76935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250114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24</a:t>
            </a:fld>
            <a:endParaRPr lang="en-US" dirty="0"/>
          </a:p>
        </p:txBody>
      </p:sp>
    </p:spTree>
    <p:extLst>
      <p:ext uri="{BB962C8B-B14F-4D97-AF65-F5344CB8AC3E}">
        <p14:creationId xmlns:p14="http://schemas.microsoft.com/office/powerpoint/2010/main" val="97956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25</a:t>
            </a:fld>
            <a:endParaRPr lang="en-US" dirty="0"/>
          </a:p>
        </p:txBody>
      </p:sp>
    </p:spTree>
    <p:extLst>
      <p:ext uri="{BB962C8B-B14F-4D97-AF65-F5344CB8AC3E}">
        <p14:creationId xmlns:p14="http://schemas.microsoft.com/office/powerpoint/2010/main" val="4152228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26</a:t>
            </a:fld>
            <a:endParaRPr lang="en-US" dirty="0"/>
          </a:p>
        </p:txBody>
      </p:sp>
    </p:spTree>
    <p:extLst>
      <p:ext uri="{BB962C8B-B14F-4D97-AF65-F5344CB8AC3E}">
        <p14:creationId xmlns:p14="http://schemas.microsoft.com/office/powerpoint/2010/main" val="3692182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27</a:t>
            </a:fld>
            <a:endParaRPr lang="en-US" dirty="0"/>
          </a:p>
        </p:txBody>
      </p:sp>
    </p:spTree>
    <p:extLst>
      <p:ext uri="{BB962C8B-B14F-4D97-AF65-F5344CB8AC3E}">
        <p14:creationId xmlns:p14="http://schemas.microsoft.com/office/powerpoint/2010/main" val="3296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76211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207592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251374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351777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6560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159700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177353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00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baseline="0">
                <a:solidFill>
                  <a:srgbClr val="F3C60E"/>
                </a:solidFill>
              </a:defRPr>
            </a:lvl1pPr>
          </a:lstStyle>
          <a:p>
            <a:r>
              <a:rPr lang="en-US" dirty="0"/>
              <a:t>Click to edit Master title style</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005D9E"/>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1/17/2024</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00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dirty="0"/>
              <a:t>Click to edit Master title style</a:t>
            </a:r>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1/17/2024</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005D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hite@ahfc.us" TargetMode="External"/><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mailto:jgatfield@ahfc.us" TargetMode="External"/><Relationship Id="rId5" Type="http://schemas.openxmlformats.org/officeDocument/2006/relationships/hyperlink" Target="mailto:wwebster@ahfc.us" TargetMode="External"/><Relationship Id="rId4" Type="http://schemas.openxmlformats.org/officeDocument/2006/relationships/hyperlink" Target="mailto:etoohey@ahfc.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AHFC Property Management Portal Webinar</a:t>
            </a:r>
          </a:p>
        </p:txBody>
      </p:sp>
      <p:sp>
        <p:nvSpPr>
          <p:cNvPr id="3" name="Subtitle 2"/>
          <p:cNvSpPr>
            <a:spLocks noGrp="1"/>
          </p:cNvSpPr>
          <p:nvPr>
            <p:ph type="subTitle" idx="4294967295"/>
          </p:nvPr>
        </p:nvSpPr>
        <p:spPr>
          <a:xfrm>
            <a:off x="855620" y="2933105"/>
            <a:ext cx="9582736" cy="1137793"/>
          </a:xfrm>
        </p:spPr>
        <p:txBody>
          <a:bodyPr vert="horz" lIns="91440" tIns="45720" rIns="91440" bIns="45720" rtlCol="0" anchor="t">
            <a:normAutofit/>
          </a:bodyPr>
          <a:lstStyle/>
          <a:p>
            <a:r>
              <a:rPr lang="en-US" sz="2400" dirty="0">
                <a:solidFill>
                  <a:schemeClr val="bg1"/>
                </a:solidFill>
                <a:latin typeface="+mj-lt"/>
              </a:rPr>
              <a:t>Thursday, January 18, 2024</a:t>
            </a:r>
          </a:p>
        </p:txBody>
      </p:sp>
      <p:pic>
        <p:nvPicPr>
          <p:cNvPr id="1026" name="Picture 2">
            <a:extLst>
              <a:ext uri="{FF2B5EF4-FFF2-40B4-BE49-F238E27FC236}">
                <a16:creationId xmlns:a16="http://schemas.microsoft.com/office/drawing/2014/main" id="{390BFD96-6D33-4519-AFA6-00F804E51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20" y="4156124"/>
            <a:ext cx="1828650" cy="18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Manually Enter Transactions - New Certification</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6" name="TextBox 5">
            <a:extLst>
              <a:ext uri="{FF2B5EF4-FFF2-40B4-BE49-F238E27FC236}">
                <a16:creationId xmlns:a16="http://schemas.microsoft.com/office/drawing/2014/main" id="{57D11BAB-6F24-4405-0888-4436F1A7AA83}"/>
              </a:ext>
            </a:extLst>
          </p:cNvPr>
          <p:cNvSpPr txBox="1"/>
          <p:nvPr/>
        </p:nvSpPr>
        <p:spPr>
          <a:xfrm>
            <a:off x="665526" y="1602849"/>
            <a:ext cx="3479753" cy="4247317"/>
          </a:xfrm>
          <a:prstGeom prst="rect">
            <a:avLst/>
          </a:prstGeom>
          <a:noFill/>
        </p:spPr>
        <p:txBody>
          <a:bodyPr wrap="square" rtlCol="0">
            <a:spAutoFit/>
          </a:bodyPr>
          <a:lstStyle/>
          <a:p>
            <a:r>
              <a:rPr lang="en-US" b="1" dirty="0"/>
              <a:t>Enter your tenant transactions</a:t>
            </a:r>
          </a:p>
          <a:p>
            <a:endParaRPr lang="en-US" dirty="0"/>
          </a:p>
          <a:p>
            <a:r>
              <a:rPr lang="en-US" dirty="0"/>
              <a:t>If you do not have Property Management software, you can manually enter the tenant data that you currently send to AHFC in a spreadsheet.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8A0C98C-D61F-44D1-16B6-F6AB14F23581}"/>
              </a:ext>
            </a:extLst>
          </p:cNvPr>
          <p:cNvPicPr>
            <a:picLocks noChangeAspect="1"/>
          </p:cNvPicPr>
          <p:nvPr/>
        </p:nvPicPr>
        <p:blipFill>
          <a:blip r:embed="rId3"/>
          <a:stretch>
            <a:fillRect/>
          </a:stretch>
        </p:blipFill>
        <p:spPr>
          <a:xfrm>
            <a:off x="5096381" y="1548726"/>
            <a:ext cx="6267578" cy="3760547"/>
          </a:xfrm>
          <a:prstGeom prst="rect">
            <a:avLst/>
          </a:prstGeom>
        </p:spPr>
      </p:pic>
    </p:spTree>
    <p:extLst>
      <p:ext uri="{BB962C8B-B14F-4D97-AF65-F5344CB8AC3E}">
        <p14:creationId xmlns:p14="http://schemas.microsoft.com/office/powerpoint/2010/main" val="4061322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New Certification</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6" name="TextBox 5">
            <a:extLst>
              <a:ext uri="{FF2B5EF4-FFF2-40B4-BE49-F238E27FC236}">
                <a16:creationId xmlns:a16="http://schemas.microsoft.com/office/drawing/2014/main" id="{57D11BAB-6F24-4405-0888-4436F1A7AA83}"/>
              </a:ext>
            </a:extLst>
          </p:cNvPr>
          <p:cNvSpPr txBox="1"/>
          <p:nvPr/>
        </p:nvSpPr>
        <p:spPr>
          <a:xfrm>
            <a:off x="665526" y="1602849"/>
            <a:ext cx="3479753" cy="2308324"/>
          </a:xfrm>
          <a:prstGeom prst="rect">
            <a:avLst/>
          </a:prstGeom>
          <a:noFill/>
        </p:spPr>
        <p:txBody>
          <a:bodyPr wrap="square" rtlCol="0">
            <a:spAutoFit/>
          </a:bodyPr>
          <a:lstStyle/>
          <a:p>
            <a:r>
              <a:rPr lang="en-US" b="1" dirty="0"/>
              <a:t>Enter a tenant transaction</a:t>
            </a:r>
          </a:p>
          <a:p>
            <a:endParaRPr lang="en-US" dirty="0"/>
          </a:p>
          <a:p>
            <a:r>
              <a:rPr lang="en-US" dirty="0"/>
              <a:t>Select the building and the unit.</a:t>
            </a:r>
          </a:p>
          <a:p>
            <a:endParaRPr lang="en-US" dirty="0"/>
          </a:p>
          <a:p>
            <a:r>
              <a:rPr lang="en-US" dirty="0"/>
              <a:t>Select the type of tenant transaction.</a:t>
            </a:r>
          </a:p>
          <a:p>
            <a:endParaRPr lang="en-US" dirty="0"/>
          </a:p>
          <a:p>
            <a:endParaRPr lang="en-US" dirty="0"/>
          </a:p>
        </p:txBody>
      </p:sp>
      <p:pic>
        <p:nvPicPr>
          <p:cNvPr id="8" name="Picture 7">
            <a:extLst>
              <a:ext uri="{FF2B5EF4-FFF2-40B4-BE49-F238E27FC236}">
                <a16:creationId xmlns:a16="http://schemas.microsoft.com/office/drawing/2014/main" id="{64C110A6-0916-DFD1-069F-6580E0C25814}"/>
              </a:ext>
            </a:extLst>
          </p:cNvPr>
          <p:cNvPicPr>
            <a:picLocks noChangeAspect="1"/>
          </p:cNvPicPr>
          <p:nvPr/>
        </p:nvPicPr>
        <p:blipFill>
          <a:blip r:embed="rId3"/>
          <a:stretch>
            <a:fillRect/>
          </a:stretch>
        </p:blipFill>
        <p:spPr>
          <a:xfrm>
            <a:off x="5286208" y="1426190"/>
            <a:ext cx="5272064" cy="4046636"/>
          </a:xfrm>
          <a:prstGeom prst="rect">
            <a:avLst/>
          </a:prstGeom>
        </p:spPr>
      </p:pic>
    </p:spTree>
    <p:extLst>
      <p:ext uri="{BB962C8B-B14F-4D97-AF65-F5344CB8AC3E}">
        <p14:creationId xmlns:p14="http://schemas.microsoft.com/office/powerpoint/2010/main" val="352133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New Certification</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6" name="TextBox 5">
            <a:extLst>
              <a:ext uri="{FF2B5EF4-FFF2-40B4-BE49-F238E27FC236}">
                <a16:creationId xmlns:a16="http://schemas.microsoft.com/office/drawing/2014/main" id="{57D11BAB-6F24-4405-0888-4436F1A7AA83}"/>
              </a:ext>
            </a:extLst>
          </p:cNvPr>
          <p:cNvSpPr txBox="1"/>
          <p:nvPr/>
        </p:nvSpPr>
        <p:spPr>
          <a:xfrm>
            <a:off x="665526" y="1602849"/>
            <a:ext cx="3479753" cy="2308324"/>
          </a:xfrm>
          <a:prstGeom prst="rect">
            <a:avLst/>
          </a:prstGeom>
          <a:noFill/>
        </p:spPr>
        <p:txBody>
          <a:bodyPr wrap="square" rtlCol="0">
            <a:spAutoFit/>
          </a:bodyPr>
          <a:lstStyle/>
          <a:p>
            <a:endParaRPr lang="en-US" b="1" dirty="0"/>
          </a:p>
          <a:p>
            <a:endParaRPr lang="en-US" dirty="0"/>
          </a:p>
          <a:p>
            <a:r>
              <a:rPr lang="en-US" dirty="0"/>
              <a:t>Enter the Effective Date of the Transaction.</a:t>
            </a:r>
          </a:p>
          <a:p>
            <a:endParaRPr lang="en-US" dirty="0"/>
          </a:p>
          <a:p>
            <a:r>
              <a:rPr lang="en-US" dirty="0"/>
              <a:t>Press “Continue”</a:t>
            </a:r>
          </a:p>
          <a:p>
            <a:endParaRPr lang="en-US" dirty="0"/>
          </a:p>
          <a:p>
            <a:endParaRPr lang="en-US" dirty="0"/>
          </a:p>
        </p:txBody>
      </p:sp>
      <p:pic>
        <p:nvPicPr>
          <p:cNvPr id="3" name="Picture 2">
            <a:extLst>
              <a:ext uri="{FF2B5EF4-FFF2-40B4-BE49-F238E27FC236}">
                <a16:creationId xmlns:a16="http://schemas.microsoft.com/office/drawing/2014/main" id="{1A8457D2-6FBA-5210-9C8D-5E5F534A6D9D}"/>
              </a:ext>
            </a:extLst>
          </p:cNvPr>
          <p:cNvPicPr>
            <a:picLocks noChangeAspect="1"/>
          </p:cNvPicPr>
          <p:nvPr/>
        </p:nvPicPr>
        <p:blipFill>
          <a:blip r:embed="rId3"/>
          <a:stretch>
            <a:fillRect/>
          </a:stretch>
        </p:blipFill>
        <p:spPr>
          <a:xfrm>
            <a:off x="5651770" y="1473363"/>
            <a:ext cx="4504166" cy="4298830"/>
          </a:xfrm>
          <a:prstGeom prst="rect">
            <a:avLst/>
          </a:prstGeom>
        </p:spPr>
      </p:pic>
    </p:spTree>
    <p:extLst>
      <p:ext uri="{BB962C8B-B14F-4D97-AF65-F5344CB8AC3E}">
        <p14:creationId xmlns:p14="http://schemas.microsoft.com/office/powerpoint/2010/main" val="3387834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New Certification – Move In</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pic>
        <p:nvPicPr>
          <p:cNvPr id="5" name="Picture 4">
            <a:extLst>
              <a:ext uri="{FF2B5EF4-FFF2-40B4-BE49-F238E27FC236}">
                <a16:creationId xmlns:a16="http://schemas.microsoft.com/office/drawing/2014/main" id="{5FE50820-4BFB-4539-A474-0905F2752636}"/>
              </a:ext>
            </a:extLst>
          </p:cNvPr>
          <p:cNvPicPr>
            <a:picLocks noChangeAspect="1"/>
          </p:cNvPicPr>
          <p:nvPr/>
        </p:nvPicPr>
        <p:blipFill>
          <a:blip r:embed="rId3"/>
          <a:stretch>
            <a:fillRect/>
          </a:stretch>
        </p:blipFill>
        <p:spPr>
          <a:xfrm>
            <a:off x="1891839" y="1336049"/>
            <a:ext cx="7313122" cy="5080696"/>
          </a:xfrm>
          <a:prstGeom prst="rect">
            <a:avLst/>
          </a:prstGeom>
        </p:spPr>
      </p:pic>
    </p:spTree>
    <p:extLst>
      <p:ext uri="{BB962C8B-B14F-4D97-AF65-F5344CB8AC3E}">
        <p14:creationId xmlns:p14="http://schemas.microsoft.com/office/powerpoint/2010/main" val="229607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New Certification – Move In</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2" name="TextBox 1">
            <a:extLst>
              <a:ext uri="{FF2B5EF4-FFF2-40B4-BE49-F238E27FC236}">
                <a16:creationId xmlns:a16="http://schemas.microsoft.com/office/drawing/2014/main" id="{B20A6BE6-10B5-BF31-9F53-E02EAA045F4A}"/>
              </a:ext>
            </a:extLst>
          </p:cNvPr>
          <p:cNvSpPr txBox="1"/>
          <p:nvPr/>
        </p:nvSpPr>
        <p:spPr>
          <a:xfrm>
            <a:off x="902208" y="1438656"/>
            <a:ext cx="10204704" cy="5078313"/>
          </a:xfrm>
          <a:prstGeom prst="rect">
            <a:avLst/>
          </a:prstGeom>
          <a:noFill/>
        </p:spPr>
        <p:txBody>
          <a:bodyPr wrap="square" rtlCol="0">
            <a:spAutoFit/>
          </a:bodyPr>
          <a:lstStyle/>
          <a:p>
            <a:r>
              <a:rPr lang="en-US" dirty="0"/>
              <a:t>Tips for Entering a Move In Transaction</a:t>
            </a:r>
          </a:p>
          <a:p>
            <a:endParaRPr lang="en-US" dirty="0"/>
          </a:p>
          <a:p>
            <a:pPr marL="285750" indent="-285750">
              <a:buFont typeface="Wingdings" panose="05000000000000000000" pitchFamily="2" charset="2"/>
              <a:buChar char="v"/>
            </a:pPr>
            <a:r>
              <a:rPr lang="en-US" dirty="0"/>
              <a:t>Fields that are grey will automatically populate when needed</a:t>
            </a:r>
          </a:p>
          <a:p>
            <a:pPr marL="285750" indent="-285750">
              <a:buFont typeface="Wingdings" panose="05000000000000000000" pitchFamily="2" charset="2"/>
              <a:buChar char="v"/>
            </a:pPr>
            <a:r>
              <a:rPr lang="en-US" dirty="0"/>
              <a:t>Choose the Unit Designation – Either a Low Income (Affordable Unit) or a Market Unit</a:t>
            </a:r>
          </a:p>
          <a:p>
            <a:pPr marL="285750" indent="-285750">
              <a:buFont typeface="Wingdings" panose="05000000000000000000" pitchFamily="2" charset="2"/>
              <a:buChar char="v"/>
            </a:pPr>
            <a:r>
              <a:rPr lang="en-US" dirty="0"/>
              <a:t>Indicate with the checkboxes if the unit or tenant meets any of the designations</a:t>
            </a:r>
          </a:p>
          <a:p>
            <a:pPr marL="285750" indent="-285750">
              <a:buFont typeface="Wingdings" panose="05000000000000000000" pitchFamily="2" charset="2"/>
              <a:buChar char="v"/>
            </a:pPr>
            <a:r>
              <a:rPr lang="en-US" dirty="0"/>
              <a:t>Always flag any HOME unit with this checkbox</a:t>
            </a:r>
          </a:p>
          <a:p>
            <a:pPr marL="285750" indent="-285750">
              <a:buFont typeface="Wingdings" panose="05000000000000000000" pitchFamily="2" charset="2"/>
              <a:buChar char="v"/>
            </a:pPr>
            <a:r>
              <a:rPr lang="en-US" dirty="0"/>
              <a:t>The first 5 Rent fields allow data entry – the last 3 rent fields will calculate</a:t>
            </a:r>
          </a:p>
          <a:p>
            <a:pPr marL="285750" indent="-285750">
              <a:buFont typeface="Wingdings" panose="05000000000000000000" pitchFamily="2" charset="2"/>
              <a:buChar char="v"/>
            </a:pPr>
            <a:r>
              <a:rPr lang="en-US" dirty="0"/>
              <a:t>Always indicate a “type” of assistance when entering Assistance Payments or Extra Subsidy</a:t>
            </a:r>
          </a:p>
          <a:p>
            <a:pPr marL="285750" indent="-285750">
              <a:buFont typeface="Wingdings" panose="05000000000000000000" pitchFamily="2" charset="2"/>
              <a:buChar char="v"/>
            </a:pPr>
            <a:r>
              <a:rPr lang="en-US" dirty="0"/>
              <a:t>Qualified Programs Bubble – ALWAYS enter your designation for the set-aside on Affordable Units by using the edit pencil for each program where this tenant meets the set-aside</a:t>
            </a:r>
          </a:p>
          <a:p>
            <a:pPr marL="285750" indent="-285750">
              <a:buFont typeface="Wingdings" panose="05000000000000000000" pitchFamily="2" charset="2"/>
              <a:buChar char="v"/>
            </a:pPr>
            <a:r>
              <a:rPr lang="en-US" dirty="0"/>
              <a:t>Include the Max Income and Max Rent – This is the Income Limit and Rent Limit you follow for the set-aside for this tenant.</a:t>
            </a:r>
          </a:p>
          <a:p>
            <a:pPr marL="285750" indent="-285750">
              <a:buFont typeface="Wingdings" panose="05000000000000000000" pitchFamily="2" charset="2"/>
              <a:buChar char="v"/>
            </a:pPr>
            <a:r>
              <a:rPr lang="en-US" dirty="0"/>
              <a:t>Insert </a:t>
            </a:r>
            <a:r>
              <a:rPr lang="en-US" i="1" dirty="0"/>
              <a:t>every</a:t>
            </a:r>
            <a:r>
              <a:rPr lang="en-US" dirty="0"/>
              <a:t> Household Member by using the yellow notepad icon</a:t>
            </a:r>
          </a:p>
          <a:p>
            <a:pPr marL="285750" indent="-285750">
              <a:buFont typeface="Wingdings" panose="05000000000000000000" pitchFamily="2" charset="2"/>
              <a:buChar char="v"/>
            </a:pPr>
            <a:r>
              <a:rPr lang="en-US" dirty="0"/>
              <a:t>Household Size field will automatically increase which each household member you add</a:t>
            </a:r>
          </a:p>
          <a:p>
            <a:pPr marL="285750" indent="-285750">
              <a:buFont typeface="Wingdings" panose="05000000000000000000" pitchFamily="2" charset="2"/>
              <a:buChar char="v"/>
            </a:pPr>
            <a:r>
              <a:rPr lang="en-US" dirty="0"/>
              <a:t>Include Household Income and Assets for each member by using the yellow notepads</a:t>
            </a:r>
          </a:p>
          <a:p>
            <a:endParaRPr lang="en-US" dirty="0"/>
          </a:p>
          <a:p>
            <a:r>
              <a:rPr lang="en-US" dirty="0"/>
              <a:t>Press Continue when done. You may see errors at this point if you did not complete the transaction.</a:t>
            </a:r>
          </a:p>
          <a:p>
            <a:endParaRPr lang="en-US" dirty="0"/>
          </a:p>
        </p:txBody>
      </p:sp>
    </p:spTree>
    <p:extLst>
      <p:ext uri="{BB962C8B-B14F-4D97-AF65-F5344CB8AC3E}">
        <p14:creationId xmlns:p14="http://schemas.microsoft.com/office/powerpoint/2010/main" val="1420252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9805550" cy="640080"/>
          </a:xfrm>
        </p:spPr>
        <p:txBody>
          <a:bodyPr>
            <a:normAutofit/>
          </a:bodyPr>
          <a:lstStyle/>
          <a:p>
            <a:r>
              <a:rPr lang="en-US" dirty="0"/>
              <a:t>New Certification – Move In – </a:t>
            </a:r>
            <a:r>
              <a:rPr lang="en-US" i="1" dirty="0"/>
              <a:t>Senior Housing </a:t>
            </a:r>
            <a:r>
              <a:rPr lang="en-US" b="1" i="1" dirty="0"/>
              <a:t>Only</a:t>
            </a:r>
            <a:r>
              <a:rPr lang="en-US" i="1" dirty="0"/>
              <a:t> Properties</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2" name="TextBox 1">
            <a:extLst>
              <a:ext uri="{FF2B5EF4-FFF2-40B4-BE49-F238E27FC236}">
                <a16:creationId xmlns:a16="http://schemas.microsoft.com/office/drawing/2014/main" id="{B20A6BE6-10B5-BF31-9F53-E02EAA045F4A}"/>
              </a:ext>
            </a:extLst>
          </p:cNvPr>
          <p:cNvSpPr txBox="1"/>
          <p:nvPr/>
        </p:nvSpPr>
        <p:spPr>
          <a:xfrm>
            <a:off x="902208" y="1438656"/>
            <a:ext cx="10204704" cy="4524315"/>
          </a:xfrm>
          <a:prstGeom prst="rect">
            <a:avLst/>
          </a:prstGeom>
          <a:noFill/>
        </p:spPr>
        <p:txBody>
          <a:bodyPr wrap="square" rtlCol="0">
            <a:spAutoFit/>
          </a:bodyPr>
          <a:lstStyle/>
          <a:p>
            <a:r>
              <a:rPr lang="en-US" dirty="0"/>
              <a:t>Tips for Entering a Move In Transaction</a:t>
            </a:r>
          </a:p>
          <a:p>
            <a:endParaRPr lang="en-US" dirty="0"/>
          </a:p>
          <a:p>
            <a:pPr marL="285750" indent="-285750">
              <a:buFont typeface="Wingdings" panose="05000000000000000000" pitchFamily="2" charset="2"/>
              <a:buChar char="v"/>
            </a:pPr>
            <a:r>
              <a:rPr lang="en-US" dirty="0"/>
              <a:t>Choose the Unit Designation – Either a Low Income (Affordable Unit) or a Market Unit</a:t>
            </a:r>
          </a:p>
          <a:p>
            <a:pPr marL="742950" lvl="1" indent="-285750">
              <a:buFont typeface="Wingdings" panose="05000000000000000000" pitchFamily="2" charset="2"/>
              <a:buChar char="v"/>
            </a:pPr>
            <a:r>
              <a:rPr lang="en-US" b="1" dirty="0"/>
              <a:t>Choose </a:t>
            </a:r>
            <a:r>
              <a:rPr lang="en-US" dirty="0"/>
              <a:t>the Low Income Unit Designation even though your tenants will qualify by their </a:t>
            </a:r>
            <a:r>
              <a:rPr lang="en-US" b="1" dirty="0"/>
              <a:t>age</a:t>
            </a:r>
            <a:r>
              <a:rPr lang="en-US" dirty="0"/>
              <a:t> and not Income or Rent. Choosing “Market” or leaving the field blank will mean they do not qualify for the SCHDF program.</a:t>
            </a:r>
          </a:p>
          <a:p>
            <a:pPr marL="285750" indent="-285750">
              <a:buFont typeface="Wingdings" panose="05000000000000000000" pitchFamily="2" charset="2"/>
              <a:buChar char="v"/>
            </a:pPr>
            <a:r>
              <a:rPr lang="en-US" b="1" dirty="0"/>
              <a:t>Enter</a:t>
            </a:r>
            <a:r>
              <a:rPr lang="en-US" dirty="0"/>
              <a:t> Age or Birthdate. One of these fields is required to qualify your tenant.</a:t>
            </a:r>
          </a:p>
          <a:p>
            <a:pPr marL="285750" indent="-285750">
              <a:buFont typeface="Wingdings" panose="05000000000000000000" pitchFamily="2" charset="2"/>
              <a:buChar char="v"/>
            </a:pPr>
            <a:r>
              <a:rPr lang="en-US" dirty="0"/>
              <a:t>Indicate with the checkboxes if the unit meets the ADA designation</a:t>
            </a:r>
          </a:p>
          <a:p>
            <a:pPr marL="285750" indent="-285750">
              <a:buFont typeface="Wingdings" panose="05000000000000000000" pitchFamily="2" charset="2"/>
              <a:buChar char="v"/>
            </a:pPr>
            <a:r>
              <a:rPr lang="en-US" dirty="0"/>
              <a:t>You can leave the Rent fields blank. They are not required for this program.</a:t>
            </a:r>
          </a:p>
          <a:p>
            <a:pPr marL="285750" indent="-285750">
              <a:buFont typeface="Wingdings" panose="05000000000000000000" pitchFamily="2" charset="2"/>
              <a:buChar char="v"/>
            </a:pPr>
            <a:r>
              <a:rPr lang="en-US" dirty="0"/>
              <a:t>Qualified Programs Bubble – </a:t>
            </a:r>
            <a:r>
              <a:rPr lang="en-US" b="1" dirty="0"/>
              <a:t>Skip</a:t>
            </a:r>
            <a:r>
              <a:rPr lang="en-US" dirty="0"/>
              <a:t> this bubble</a:t>
            </a:r>
          </a:p>
          <a:p>
            <a:pPr marL="285750" indent="-285750">
              <a:buFont typeface="Wingdings" panose="05000000000000000000" pitchFamily="2" charset="2"/>
              <a:buChar char="v"/>
            </a:pPr>
            <a:r>
              <a:rPr lang="en-US" dirty="0"/>
              <a:t>Insert </a:t>
            </a:r>
            <a:r>
              <a:rPr lang="en-US" i="1" dirty="0"/>
              <a:t>every</a:t>
            </a:r>
            <a:r>
              <a:rPr lang="en-US" dirty="0"/>
              <a:t> Household Member by using the yellow notepad icon</a:t>
            </a:r>
          </a:p>
          <a:p>
            <a:pPr marL="285750" indent="-285750">
              <a:buFont typeface="Wingdings" panose="05000000000000000000" pitchFamily="2" charset="2"/>
              <a:buChar char="v"/>
            </a:pPr>
            <a:r>
              <a:rPr lang="en-US" dirty="0"/>
              <a:t>Household Size field will automatically increase with each household member you add</a:t>
            </a:r>
          </a:p>
          <a:p>
            <a:pPr marL="285750" indent="-285750">
              <a:buFont typeface="Wingdings" panose="05000000000000000000" pitchFamily="2" charset="2"/>
              <a:buChar char="v"/>
            </a:pPr>
            <a:r>
              <a:rPr lang="en-US" b="1" dirty="0"/>
              <a:t>Skip</a:t>
            </a:r>
            <a:r>
              <a:rPr lang="en-US" dirty="0"/>
              <a:t> Household Income and Assets for each member by using the yellow notepads</a:t>
            </a:r>
          </a:p>
          <a:p>
            <a:endParaRPr lang="en-US" dirty="0"/>
          </a:p>
          <a:p>
            <a:r>
              <a:rPr lang="en-US" dirty="0"/>
              <a:t>Press Continue when done. You may see errors at this point if you did not complete the transaction.</a:t>
            </a:r>
          </a:p>
          <a:p>
            <a:endParaRPr lang="en-US" dirty="0"/>
          </a:p>
        </p:txBody>
      </p:sp>
    </p:spTree>
    <p:extLst>
      <p:ext uri="{BB962C8B-B14F-4D97-AF65-F5344CB8AC3E}">
        <p14:creationId xmlns:p14="http://schemas.microsoft.com/office/powerpoint/2010/main" val="34303179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805161" cy="640080"/>
          </a:xfrm>
        </p:spPr>
        <p:txBody>
          <a:bodyPr>
            <a:normAutofit/>
          </a:bodyPr>
          <a:lstStyle/>
          <a:p>
            <a:r>
              <a:rPr lang="en-US" dirty="0"/>
              <a:t>New Certification – Move In – Example with 1 Household Member</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pic>
        <p:nvPicPr>
          <p:cNvPr id="5" name="Picture 4">
            <a:extLst>
              <a:ext uri="{FF2B5EF4-FFF2-40B4-BE49-F238E27FC236}">
                <a16:creationId xmlns:a16="http://schemas.microsoft.com/office/drawing/2014/main" id="{7BCED672-7AE0-C5B4-50C4-51F4CDC358BF}"/>
              </a:ext>
            </a:extLst>
          </p:cNvPr>
          <p:cNvPicPr>
            <a:picLocks noChangeAspect="1"/>
          </p:cNvPicPr>
          <p:nvPr/>
        </p:nvPicPr>
        <p:blipFill>
          <a:blip r:embed="rId3"/>
          <a:stretch>
            <a:fillRect/>
          </a:stretch>
        </p:blipFill>
        <p:spPr>
          <a:xfrm>
            <a:off x="1563139" y="1414272"/>
            <a:ext cx="8177262" cy="4736592"/>
          </a:xfrm>
          <a:prstGeom prst="rect">
            <a:avLst/>
          </a:prstGeom>
        </p:spPr>
      </p:pic>
    </p:spTree>
    <p:extLst>
      <p:ext uri="{BB962C8B-B14F-4D97-AF65-F5344CB8AC3E}">
        <p14:creationId xmlns:p14="http://schemas.microsoft.com/office/powerpoint/2010/main" val="1951113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805161" cy="640080"/>
          </a:xfrm>
        </p:spPr>
        <p:txBody>
          <a:bodyPr>
            <a:normAutofit/>
          </a:bodyPr>
          <a:lstStyle/>
          <a:p>
            <a:r>
              <a:rPr lang="en-US" dirty="0"/>
              <a:t>New Certification – Move In – Example with many Household Members</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pic>
        <p:nvPicPr>
          <p:cNvPr id="3" name="Picture 2">
            <a:extLst>
              <a:ext uri="{FF2B5EF4-FFF2-40B4-BE49-F238E27FC236}">
                <a16:creationId xmlns:a16="http://schemas.microsoft.com/office/drawing/2014/main" id="{391B167E-64D4-6991-93C9-C21E7EF6D503}"/>
              </a:ext>
            </a:extLst>
          </p:cNvPr>
          <p:cNvPicPr>
            <a:picLocks noChangeAspect="1"/>
          </p:cNvPicPr>
          <p:nvPr/>
        </p:nvPicPr>
        <p:blipFill>
          <a:blip r:embed="rId3"/>
          <a:stretch>
            <a:fillRect/>
          </a:stretch>
        </p:blipFill>
        <p:spPr>
          <a:xfrm>
            <a:off x="1542133" y="1351030"/>
            <a:ext cx="9107733" cy="5336281"/>
          </a:xfrm>
          <a:prstGeom prst="rect">
            <a:avLst/>
          </a:prstGeom>
        </p:spPr>
      </p:pic>
    </p:spTree>
    <p:extLst>
      <p:ext uri="{BB962C8B-B14F-4D97-AF65-F5344CB8AC3E}">
        <p14:creationId xmlns:p14="http://schemas.microsoft.com/office/powerpoint/2010/main" val="3860861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805161" cy="640080"/>
          </a:xfrm>
        </p:spPr>
        <p:txBody>
          <a:bodyPr>
            <a:normAutofit/>
          </a:bodyPr>
          <a:lstStyle/>
          <a:p>
            <a:r>
              <a:rPr lang="en-US" dirty="0"/>
              <a:t>New Certification - SUBMIT</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pic>
        <p:nvPicPr>
          <p:cNvPr id="7" name="Picture 6">
            <a:extLst>
              <a:ext uri="{FF2B5EF4-FFF2-40B4-BE49-F238E27FC236}">
                <a16:creationId xmlns:a16="http://schemas.microsoft.com/office/drawing/2014/main" id="{4A26BBD4-866B-6AA6-5F61-B0C4B7D7C31B}"/>
              </a:ext>
            </a:extLst>
          </p:cNvPr>
          <p:cNvPicPr>
            <a:picLocks noChangeAspect="1"/>
          </p:cNvPicPr>
          <p:nvPr/>
        </p:nvPicPr>
        <p:blipFill>
          <a:blip r:embed="rId3"/>
          <a:stretch>
            <a:fillRect/>
          </a:stretch>
        </p:blipFill>
        <p:spPr>
          <a:xfrm>
            <a:off x="1459721" y="1325078"/>
            <a:ext cx="8928132" cy="5228122"/>
          </a:xfrm>
          <a:prstGeom prst="rect">
            <a:avLst/>
          </a:prstGeom>
        </p:spPr>
      </p:pic>
    </p:spTree>
    <p:extLst>
      <p:ext uri="{BB962C8B-B14F-4D97-AF65-F5344CB8AC3E}">
        <p14:creationId xmlns:p14="http://schemas.microsoft.com/office/powerpoint/2010/main" val="2802565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805161" cy="640080"/>
          </a:xfrm>
        </p:spPr>
        <p:txBody>
          <a:bodyPr>
            <a:normAutofit/>
          </a:bodyPr>
          <a:lstStyle/>
          <a:p>
            <a:r>
              <a:rPr lang="en-US" dirty="0"/>
              <a:t>Tenant Data Screen</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pic>
        <p:nvPicPr>
          <p:cNvPr id="3" name="Picture 2">
            <a:extLst>
              <a:ext uri="{FF2B5EF4-FFF2-40B4-BE49-F238E27FC236}">
                <a16:creationId xmlns:a16="http://schemas.microsoft.com/office/drawing/2014/main" id="{6434EC5D-B238-B3FC-851C-050CB783EB26}"/>
              </a:ext>
            </a:extLst>
          </p:cNvPr>
          <p:cNvPicPr>
            <a:picLocks noChangeAspect="1"/>
          </p:cNvPicPr>
          <p:nvPr/>
        </p:nvPicPr>
        <p:blipFill>
          <a:blip r:embed="rId3"/>
          <a:stretch>
            <a:fillRect/>
          </a:stretch>
        </p:blipFill>
        <p:spPr>
          <a:xfrm>
            <a:off x="3746965" y="1598408"/>
            <a:ext cx="7295337" cy="4406152"/>
          </a:xfrm>
          <a:prstGeom prst="rect">
            <a:avLst/>
          </a:prstGeom>
        </p:spPr>
      </p:pic>
      <p:sp>
        <p:nvSpPr>
          <p:cNvPr id="5" name="TextBox 4">
            <a:extLst>
              <a:ext uri="{FF2B5EF4-FFF2-40B4-BE49-F238E27FC236}">
                <a16:creationId xmlns:a16="http://schemas.microsoft.com/office/drawing/2014/main" id="{4B62A52D-E1A0-813E-5F53-EF25CC4E39D2}"/>
              </a:ext>
            </a:extLst>
          </p:cNvPr>
          <p:cNvSpPr txBox="1"/>
          <p:nvPr/>
        </p:nvSpPr>
        <p:spPr>
          <a:xfrm>
            <a:off x="541609" y="1487424"/>
            <a:ext cx="2896535" cy="3970318"/>
          </a:xfrm>
          <a:prstGeom prst="rect">
            <a:avLst/>
          </a:prstGeom>
          <a:noFill/>
        </p:spPr>
        <p:txBody>
          <a:bodyPr wrap="square" rtlCol="0">
            <a:spAutoFit/>
          </a:bodyPr>
          <a:lstStyle/>
          <a:p>
            <a:r>
              <a:rPr lang="en-US" dirty="0"/>
              <a:t>Portal returns to the Tenant Data Screen.</a:t>
            </a:r>
          </a:p>
          <a:p>
            <a:endParaRPr lang="en-US" dirty="0"/>
          </a:p>
          <a:p>
            <a:r>
              <a:rPr lang="en-US" dirty="0"/>
              <a:t>View Screen to see all data for each certification.</a:t>
            </a:r>
          </a:p>
          <a:p>
            <a:endParaRPr lang="en-US" dirty="0"/>
          </a:p>
          <a:p>
            <a:r>
              <a:rPr lang="en-US" dirty="0"/>
              <a:t>Change Certification will bring back the data entry screens for the highlighted transaction.</a:t>
            </a:r>
          </a:p>
          <a:p>
            <a:endParaRPr lang="en-US" dirty="0"/>
          </a:p>
          <a:p>
            <a:r>
              <a:rPr lang="en-US" dirty="0"/>
              <a:t>Delete Certification will delete the highlighted transaction.</a:t>
            </a:r>
          </a:p>
        </p:txBody>
      </p:sp>
    </p:spTree>
    <p:extLst>
      <p:ext uri="{BB962C8B-B14F-4D97-AF65-F5344CB8AC3E}">
        <p14:creationId xmlns:p14="http://schemas.microsoft.com/office/powerpoint/2010/main" val="2877312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Property Management Portal Webinar Outline</a:t>
            </a:r>
          </a:p>
        </p:txBody>
      </p:sp>
      <p:sp>
        <p:nvSpPr>
          <p:cNvPr id="25" name="Content Placeholder 17"/>
          <p:cNvSpPr txBox="1">
            <a:spLocks/>
          </p:cNvSpPr>
          <p:nvPr/>
        </p:nvSpPr>
        <p:spPr>
          <a:xfrm>
            <a:off x="541609" y="1340305"/>
            <a:ext cx="10984864"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21" name="Content Placeholder 17"/>
          <p:cNvSpPr txBox="1">
            <a:spLocks/>
          </p:cNvSpPr>
          <p:nvPr/>
        </p:nvSpPr>
        <p:spPr>
          <a:xfrm>
            <a:off x="1297686" y="1656741"/>
            <a:ext cx="4585731" cy="596551"/>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2400" dirty="0">
                <a:latin typeface="Segoe UI"/>
                <a:cs typeface="Segoe UI"/>
              </a:rPr>
              <a:t>Login to the AHFC Portal</a:t>
            </a:r>
          </a:p>
        </p:txBody>
      </p:sp>
      <p:sp>
        <p:nvSpPr>
          <p:cNvPr id="36" name="Content Placeholder 17"/>
          <p:cNvSpPr txBox="1">
            <a:spLocks/>
          </p:cNvSpPr>
          <p:nvPr/>
        </p:nvSpPr>
        <p:spPr>
          <a:xfrm>
            <a:off x="1346718" y="2514825"/>
            <a:ext cx="5915814" cy="692248"/>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defRPr/>
            </a:pPr>
            <a:r>
              <a:rPr lang="en-US" sz="2400" dirty="0">
                <a:latin typeface="Segoe UI"/>
                <a:cs typeface="Segoe UI"/>
              </a:rPr>
              <a:t>Home Screen : Select your Property</a:t>
            </a:r>
            <a:endParaRPr lang="en-US" sz="2400" dirty="0"/>
          </a:p>
        </p:txBody>
      </p:sp>
      <p:sp>
        <p:nvSpPr>
          <p:cNvPr id="32" name="Content Placeholder 17"/>
          <p:cNvSpPr txBox="1">
            <a:spLocks/>
          </p:cNvSpPr>
          <p:nvPr/>
        </p:nvSpPr>
        <p:spPr>
          <a:xfrm>
            <a:off x="1297686" y="3260178"/>
            <a:ext cx="7517129" cy="761144"/>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en-US" sz="2400" dirty="0">
                <a:latin typeface="Segoe UI"/>
                <a:cs typeface="Segoe UI"/>
              </a:rPr>
              <a:t>Upload Tenant Data with a NAHMA formatted file</a:t>
            </a:r>
            <a:endParaRPr lang="en-US" sz="2400" dirty="0"/>
          </a:p>
        </p:txBody>
      </p:sp>
      <p:sp>
        <p:nvSpPr>
          <p:cNvPr id="40" name="Content Placeholder 17"/>
          <p:cNvSpPr txBox="1">
            <a:spLocks/>
          </p:cNvSpPr>
          <p:nvPr/>
        </p:nvSpPr>
        <p:spPr>
          <a:xfrm>
            <a:off x="1321991" y="4085129"/>
            <a:ext cx="6761225" cy="563538"/>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en-US" sz="2400" dirty="0">
                <a:latin typeface="Segoe UI"/>
                <a:cs typeface="Segoe UI"/>
              </a:rPr>
              <a:t>Manually Enter Tenant Transactions</a:t>
            </a:r>
            <a:endParaRPr lang="en-US" sz="2400" dirty="0"/>
          </a:p>
        </p:txBody>
      </p:sp>
      <p:grpSp>
        <p:nvGrpSpPr>
          <p:cNvPr id="3" name="Group 2">
            <a:extLst>
              <a:ext uri="{FF2B5EF4-FFF2-40B4-BE49-F238E27FC236}">
                <a16:creationId xmlns:a16="http://schemas.microsoft.com/office/drawing/2014/main" id="{1EDDF0DD-6059-4DE3-B11A-25E93FAB8B73}"/>
              </a:ext>
            </a:extLst>
          </p:cNvPr>
          <p:cNvGrpSpPr/>
          <p:nvPr/>
        </p:nvGrpSpPr>
        <p:grpSpPr>
          <a:xfrm>
            <a:off x="537510" y="1594982"/>
            <a:ext cx="558179" cy="409838"/>
            <a:chOff x="6141795" y="5681368"/>
            <a:chExt cx="558179" cy="409838"/>
          </a:xfrm>
        </p:grpSpPr>
        <p:sp>
          <p:nvSpPr>
            <p:cNvPr id="50" name="Oval 49" descr="Small circle">
              <a:extLst>
                <a:ext uri="{FF2B5EF4-FFF2-40B4-BE49-F238E27FC236}">
                  <a16:creationId xmlns:a16="http://schemas.microsoft.com/office/drawing/2014/main" id="{E6C16BC0-D929-4080-8F30-FF9DFB93171B}"/>
                </a:ext>
              </a:extLst>
            </p:cNvPr>
            <p:cNvSpPr/>
            <p:nvPr/>
          </p:nvSpPr>
          <p:spPr bwMode="blackWhite">
            <a:xfrm>
              <a:off x="6215966" y="5681368"/>
              <a:ext cx="409838" cy="409838"/>
            </a:xfrm>
            <a:prstGeom prst="ellipse">
              <a:avLst/>
            </a:prstGeom>
            <a:solidFill>
              <a:srgbClr val="DC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descr="Number 1">
              <a:extLst>
                <a:ext uri="{FF2B5EF4-FFF2-40B4-BE49-F238E27FC236}">
                  <a16:creationId xmlns:a16="http://schemas.microsoft.com/office/drawing/2014/main" id="{70834B15-BC6F-4757-8012-2BACDB23615D}"/>
                </a:ext>
              </a:extLst>
            </p:cNvPr>
            <p:cNvSpPr txBox="1">
              <a:spLocks noChangeAspect="1"/>
            </p:cNvSpPr>
            <p:nvPr/>
          </p:nvSpPr>
          <p:spPr bwMode="blackWhite">
            <a:xfrm>
              <a:off x="6141795" y="5701621"/>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grpSp>
        <p:nvGrpSpPr>
          <p:cNvPr id="52" name="Group 51">
            <a:extLst>
              <a:ext uri="{FF2B5EF4-FFF2-40B4-BE49-F238E27FC236}">
                <a16:creationId xmlns:a16="http://schemas.microsoft.com/office/drawing/2014/main" id="{E044B4DA-0DF3-4B3B-988C-0BCB59170124}"/>
              </a:ext>
            </a:extLst>
          </p:cNvPr>
          <p:cNvGrpSpPr/>
          <p:nvPr/>
        </p:nvGrpSpPr>
        <p:grpSpPr>
          <a:xfrm>
            <a:off x="498334" y="2350808"/>
            <a:ext cx="558179" cy="409838"/>
            <a:chOff x="6141795" y="5681368"/>
            <a:chExt cx="558179" cy="409838"/>
          </a:xfrm>
        </p:grpSpPr>
        <p:sp>
          <p:nvSpPr>
            <p:cNvPr id="53" name="Oval 52" descr="Small circle">
              <a:extLst>
                <a:ext uri="{FF2B5EF4-FFF2-40B4-BE49-F238E27FC236}">
                  <a16:creationId xmlns:a16="http://schemas.microsoft.com/office/drawing/2014/main" id="{4972D080-F13F-4785-A04A-EE5623170C5F}"/>
                </a:ext>
              </a:extLst>
            </p:cNvPr>
            <p:cNvSpPr/>
            <p:nvPr/>
          </p:nvSpPr>
          <p:spPr bwMode="blackWhite">
            <a:xfrm>
              <a:off x="6215966" y="5681368"/>
              <a:ext cx="409838" cy="409838"/>
            </a:xfrm>
            <a:prstGeom prst="ellipse">
              <a:avLst/>
            </a:prstGeom>
            <a:solidFill>
              <a:srgbClr val="DC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descr="Number 1">
              <a:extLst>
                <a:ext uri="{FF2B5EF4-FFF2-40B4-BE49-F238E27FC236}">
                  <a16:creationId xmlns:a16="http://schemas.microsoft.com/office/drawing/2014/main" id="{500DB781-7FA9-42B7-BB81-65F192C08945}"/>
                </a:ext>
              </a:extLst>
            </p:cNvPr>
            <p:cNvSpPr txBox="1">
              <a:spLocks noChangeAspect="1"/>
            </p:cNvSpPr>
            <p:nvPr/>
          </p:nvSpPr>
          <p:spPr bwMode="blackWhite">
            <a:xfrm>
              <a:off x="6141795" y="5701621"/>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grpSp>
        <p:nvGrpSpPr>
          <p:cNvPr id="55" name="Group 54">
            <a:extLst>
              <a:ext uri="{FF2B5EF4-FFF2-40B4-BE49-F238E27FC236}">
                <a16:creationId xmlns:a16="http://schemas.microsoft.com/office/drawing/2014/main" id="{D38658E9-C4CD-4166-855C-C163AAA3166F}"/>
              </a:ext>
            </a:extLst>
          </p:cNvPr>
          <p:cNvGrpSpPr/>
          <p:nvPr/>
        </p:nvGrpSpPr>
        <p:grpSpPr>
          <a:xfrm>
            <a:off x="523472" y="3151474"/>
            <a:ext cx="558179" cy="409838"/>
            <a:chOff x="6141795" y="5681368"/>
            <a:chExt cx="558179" cy="409838"/>
          </a:xfrm>
        </p:grpSpPr>
        <p:sp>
          <p:nvSpPr>
            <p:cNvPr id="56" name="Oval 55" descr="Small circle">
              <a:extLst>
                <a:ext uri="{FF2B5EF4-FFF2-40B4-BE49-F238E27FC236}">
                  <a16:creationId xmlns:a16="http://schemas.microsoft.com/office/drawing/2014/main" id="{FA7E68C1-C933-4F23-B574-2DD0A30EEE94}"/>
                </a:ext>
              </a:extLst>
            </p:cNvPr>
            <p:cNvSpPr/>
            <p:nvPr/>
          </p:nvSpPr>
          <p:spPr bwMode="blackWhite">
            <a:xfrm>
              <a:off x="6215966" y="5681368"/>
              <a:ext cx="409838" cy="409838"/>
            </a:xfrm>
            <a:prstGeom prst="ellipse">
              <a:avLst/>
            </a:prstGeom>
            <a:solidFill>
              <a:srgbClr val="DC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descr="Number 1">
              <a:extLst>
                <a:ext uri="{FF2B5EF4-FFF2-40B4-BE49-F238E27FC236}">
                  <a16:creationId xmlns:a16="http://schemas.microsoft.com/office/drawing/2014/main" id="{1E3121BD-D8C4-429C-9A1D-774ADAEAC409}"/>
                </a:ext>
              </a:extLst>
            </p:cNvPr>
            <p:cNvSpPr txBox="1">
              <a:spLocks noChangeAspect="1"/>
            </p:cNvSpPr>
            <p:nvPr/>
          </p:nvSpPr>
          <p:spPr bwMode="blackWhite">
            <a:xfrm>
              <a:off x="6141795" y="5701621"/>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grpSp>
        <p:nvGrpSpPr>
          <p:cNvPr id="58" name="Group 57">
            <a:extLst>
              <a:ext uri="{FF2B5EF4-FFF2-40B4-BE49-F238E27FC236}">
                <a16:creationId xmlns:a16="http://schemas.microsoft.com/office/drawing/2014/main" id="{85B22A92-90E0-468E-9391-F9B0FCFE711B}"/>
              </a:ext>
            </a:extLst>
          </p:cNvPr>
          <p:cNvGrpSpPr/>
          <p:nvPr/>
        </p:nvGrpSpPr>
        <p:grpSpPr>
          <a:xfrm>
            <a:off x="498823" y="4023318"/>
            <a:ext cx="558179" cy="409838"/>
            <a:chOff x="6141795" y="5681368"/>
            <a:chExt cx="558179" cy="409838"/>
          </a:xfrm>
        </p:grpSpPr>
        <p:sp>
          <p:nvSpPr>
            <p:cNvPr id="59" name="Oval 58" descr="Small circle">
              <a:extLst>
                <a:ext uri="{FF2B5EF4-FFF2-40B4-BE49-F238E27FC236}">
                  <a16:creationId xmlns:a16="http://schemas.microsoft.com/office/drawing/2014/main" id="{CDC13DF5-6EC3-4D48-9D1F-05013D6F99C6}"/>
                </a:ext>
              </a:extLst>
            </p:cNvPr>
            <p:cNvSpPr/>
            <p:nvPr/>
          </p:nvSpPr>
          <p:spPr bwMode="blackWhite">
            <a:xfrm>
              <a:off x="6215966" y="5681368"/>
              <a:ext cx="409838" cy="409838"/>
            </a:xfrm>
            <a:prstGeom prst="ellipse">
              <a:avLst/>
            </a:prstGeom>
            <a:solidFill>
              <a:srgbClr val="DC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descr="Number 1">
              <a:extLst>
                <a:ext uri="{FF2B5EF4-FFF2-40B4-BE49-F238E27FC236}">
                  <a16:creationId xmlns:a16="http://schemas.microsoft.com/office/drawing/2014/main" id="{FD4CAA49-C69D-4CC0-BB28-1DC96B028915}"/>
                </a:ext>
              </a:extLst>
            </p:cNvPr>
            <p:cNvSpPr txBox="1">
              <a:spLocks noChangeAspect="1"/>
            </p:cNvSpPr>
            <p:nvPr/>
          </p:nvSpPr>
          <p:spPr bwMode="blackWhite">
            <a:xfrm>
              <a:off x="6141795" y="5701621"/>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grpSp>
        <p:nvGrpSpPr>
          <p:cNvPr id="2" name="Group 1">
            <a:extLst>
              <a:ext uri="{FF2B5EF4-FFF2-40B4-BE49-F238E27FC236}">
                <a16:creationId xmlns:a16="http://schemas.microsoft.com/office/drawing/2014/main" id="{78ED4F02-9C50-1DFF-0711-ACC91832B7C4}"/>
              </a:ext>
            </a:extLst>
          </p:cNvPr>
          <p:cNvGrpSpPr/>
          <p:nvPr/>
        </p:nvGrpSpPr>
        <p:grpSpPr>
          <a:xfrm>
            <a:off x="474439" y="4832927"/>
            <a:ext cx="558179" cy="409838"/>
            <a:chOff x="6141795" y="5681368"/>
            <a:chExt cx="558179" cy="409838"/>
          </a:xfrm>
        </p:grpSpPr>
        <p:sp>
          <p:nvSpPr>
            <p:cNvPr id="5" name="Oval 4" descr="Small circle">
              <a:extLst>
                <a:ext uri="{FF2B5EF4-FFF2-40B4-BE49-F238E27FC236}">
                  <a16:creationId xmlns:a16="http://schemas.microsoft.com/office/drawing/2014/main" id="{EAD10E0D-9411-E55F-D14B-204CA40D990F}"/>
                </a:ext>
              </a:extLst>
            </p:cNvPr>
            <p:cNvSpPr/>
            <p:nvPr/>
          </p:nvSpPr>
          <p:spPr bwMode="blackWhite">
            <a:xfrm>
              <a:off x="6215966" y="5681368"/>
              <a:ext cx="409838" cy="409838"/>
            </a:xfrm>
            <a:prstGeom prst="ellipse">
              <a:avLst/>
            </a:prstGeom>
            <a:solidFill>
              <a:srgbClr val="DC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descr="Number 1">
              <a:extLst>
                <a:ext uri="{FF2B5EF4-FFF2-40B4-BE49-F238E27FC236}">
                  <a16:creationId xmlns:a16="http://schemas.microsoft.com/office/drawing/2014/main" id="{4F11D204-BCD3-46BC-C95B-1D5179B5A589}"/>
                </a:ext>
              </a:extLst>
            </p:cNvPr>
            <p:cNvSpPr txBox="1">
              <a:spLocks noChangeAspect="1"/>
            </p:cNvSpPr>
            <p:nvPr/>
          </p:nvSpPr>
          <p:spPr bwMode="blackWhite">
            <a:xfrm>
              <a:off x="6141795" y="5701621"/>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5</a:t>
              </a:r>
            </a:p>
          </p:txBody>
        </p:sp>
      </p:grpSp>
      <p:sp>
        <p:nvSpPr>
          <p:cNvPr id="7" name="Content Placeholder 17">
            <a:extLst>
              <a:ext uri="{FF2B5EF4-FFF2-40B4-BE49-F238E27FC236}">
                <a16:creationId xmlns:a16="http://schemas.microsoft.com/office/drawing/2014/main" id="{517229E5-BCAD-A6F9-E8B4-7DB10F1A3F22}"/>
              </a:ext>
            </a:extLst>
          </p:cNvPr>
          <p:cNvSpPr txBox="1">
            <a:spLocks/>
          </p:cNvSpPr>
          <p:nvPr/>
        </p:nvSpPr>
        <p:spPr>
          <a:xfrm>
            <a:off x="1346718" y="4919490"/>
            <a:ext cx="4504252" cy="563538"/>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en-US" sz="2400" dirty="0">
                <a:latin typeface="Segoe UI"/>
                <a:cs typeface="Segoe UI"/>
              </a:rPr>
              <a:t>Run Reports</a:t>
            </a:r>
            <a:endParaRPr lang="en-US" sz="2400" dirty="0"/>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805161" cy="640080"/>
          </a:xfrm>
        </p:spPr>
        <p:txBody>
          <a:bodyPr>
            <a:normAutofit/>
          </a:bodyPr>
          <a:lstStyle/>
          <a:p>
            <a:r>
              <a:rPr lang="en-US" dirty="0"/>
              <a:t>Type of Certifications</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5" name="TextBox 4">
            <a:extLst>
              <a:ext uri="{FF2B5EF4-FFF2-40B4-BE49-F238E27FC236}">
                <a16:creationId xmlns:a16="http://schemas.microsoft.com/office/drawing/2014/main" id="{4B62A52D-E1A0-813E-5F53-EF25CC4E39D2}"/>
              </a:ext>
            </a:extLst>
          </p:cNvPr>
          <p:cNvSpPr txBox="1"/>
          <p:nvPr/>
        </p:nvSpPr>
        <p:spPr>
          <a:xfrm>
            <a:off x="541609" y="1487424"/>
            <a:ext cx="3908471" cy="4801314"/>
          </a:xfrm>
          <a:prstGeom prst="rect">
            <a:avLst/>
          </a:prstGeom>
          <a:noFill/>
        </p:spPr>
        <p:txBody>
          <a:bodyPr wrap="square" rtlCol="0">
            <a:spAutoFit/>
          </a:bodyPr>
          <a:lstStyle/>
          <a:p>
            <a:r>
              <a:rPr lang="en-US" dirty="0"/>
              <a:t>Always enter a Move In before any other transaction for each tenant.</a:t>
            </a:r>
          </a:p>
          <a:p>
            <a:endParaRPr lang="en-US" dirty="0"/>
          </a:p>
          <a:p>
            <a:r>
              <a:rPr lang="en-US" dirty="0"/>
              <a:t>Make sure the unit is vacant before entering a Move In. (Enter a Move Out for the previous tenant first.)</a:t>
            </a:r>
          </a:p>
          <a:p>
            <a:endParaRPr lang="en-US" dirty="0"/>
          </a:p>
          <a:p>
            <a:r>
              <a:rPr lang="en-US" dirty="0"/>
              <a:t>Initial Certifications are used for tenants who already live in the unit and are qualifying for the program post move in.</a:t>
            </a:r>
          </a:p>
          <a:p>
            <a:endParaRPr lang="en-US" dirty="0"/>
          </a:p>
          <a:p>
            <a:r>
              <a:rPr lang="en-US" dirty="0"/>
              <a:t>Terminations are only used to end program participation by a tenant. Example: changing a tenant from a Program Unit (affordable) to a Market Unit.</a:t>
            </a:r>
          </a:p>
        </p:txBody>
      </p:sp>
      <p:pic>
        <p:nvPicPr>
          <p:cNvPr id="6" name="Picture 5">
            <a:extLst>
              <a:ext uri="{FF2B5EF4-FFF2-40B4-BE49-F238E27FC236}">
                <a16:creationId xmlns:a16="http://schemas.microsoft.com/office/drawing/2014/main" id="{81B0A564-150C-D0B0-364D-566D4EF2D347}"/>
              </a:ext>
            </a:extLst>
          </p:cNvPr>
          <p:cNvPicPr>
            <a:picLocks noChangeAspect="1"/>
          </p:cNvPicPr>
          <p:nvPr/>
        </p:nvPicPr>
        <p:blipFill>
          <a:blip r:embed="rId3"/>
          <a:stretch>
            <a:fillRect/>
          </a:stretch>
        </p:blipFill>
        <p:spPr>
          <a:xfrm>
            <a:off x="4994336" y="2144161"/>
            <a:ext cx="5576128" cy="2186235"/>
          </a:xfrm>
          <a:prstGeom prst="rect">
            <a:avLst/>
          </a:prstGeom>
        </p:spPr>
      </p:pic>
    </p:spTree>
    <p:extLst>
      <p:ext uri="{BB962C8B-B14F-4D97-AF65-F5344CB8AC3E}">
        <p14:creationId xmlns:p14="http://schemas.microsoft.com/office/powerpoint/2010/main" val="2908836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805161" cy="640080"/>
          </a:xfrm>
        </p:spPr>
        <p:txBody>
          <a:bodyPr>
            <a:normAutofit/>
          </a:bodyPr>
          <a:lstStyle/>
          <a:p>
            <a:r>
              <a:rPr lang="en-US" dirty="0"/>
              <a:t>Reports</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pic>
        <p:nvPicPr>
          <p:cNvPr id="3" name="Picture 2">
            <a:extLst>
              <a:ext uri="{FF2B5EF4-FFF2-40B4-BE49-F238E27FC236}">
                <a16:creationId xmlns:a16="http://schemas.microsoft.com/office/drawing/2014/main" id="{AD61CC87-94E8-DD04-36F8-AC3C8C4910DC}"/>
              </a:ext>
            </a:extLst>
          </p:cNvPr>
          <p:cNvPicPr>
            <a:picLocks noChangeAspect="1"/>
          </p:cNvPicPr>
          <p:nvPr/>
        </p:nvPicPr>
        <p:blipFill>
          <a:blip r:embed="rId3"/>
          <a:stretch>
            <a:fillRect/>
          </a:stretch>
        </p:blipFill>
        <p:spPr>
          <a:xfrm>
            <a:off x="1278914" y="1466941"/>
            <a:ext cx="9289746" cy="2431445"/>
          </a:xfrm>
          <a:prstGeom prst="rect">
            <a:avLst/>
          </a:prstGeom>
        </p:spPr>
      </p:pic>
      <p:sp>
        <p:nvSpPr>
          <p:cNvPr id="5" name="TextBox 4">
            <a:extLst>
              <a:ext uri="{FF2B5EF4-FFF2-40B4-BE49-F238E27FC236}">
                <a16:creationId xmlns:a16="http://schemas.microsoft.com/office/drawing/2014/main" id="{B753862B-5E34-3EF9-D17A-3EB551EC542B}"/>
              </a:ext>
            </a:extLst>
          </p:cNvPr>
          <p:cNvSpPr txBox="1"/>
          <p:nvPr/>
        </p:nvSpPr>
        <p:spPr>
          <a:xfrm>
            <a:off x="1438656" y="4255008"/>
            <a:ext cx="9289746" cy="1200329"/>
          </a:xfrm>
          <a:prstGeom prst="rect">
            <a:avLst/>
          </a:prstGeom>
          <a:noFill/>
        </p:spPr>
        <p:txBody>
          <a:bodyPr wrap="square" rtlCol="0">
            <a:spAutoFit/>
          </a:bodyPr>
          <a:lstStyle/>
          <a:p>
            <a:r>
              <a:rPr lang="en-US" dirty="0"/>
              <a:t>There are PDF reports available on the portal with excel exports if you wish to retrieve the data in the report with excel.</a:t>
            </a:r>
          </a:p>
          <a:p>
            <a:endParaRPr lang="en-US" dirty="0"/>
          </a:p>
          <a:p>
            <a:r>
              <a:rPr lang="en-US" dirty="0"/>
              <a:t>These reports are also used by the agency to monitor your property.</a:t>
            </a:r>
          </a:p>
        </p:txBody>
      </p:sp>
    </p:spTree>
    <p:extLst>
      <p:ext uri="{BB962C8B-B14F-4D97-AF65-F5344CB8AC3E}">
        <p14:creationId xmlns:p14="http://schemas.microsoft.com/office/powerpoint/2010/main" val="2490426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805161" cy="640080"/>
          </a:xfrm>
        </p:spPr>
        <p:txBody>
          <a:bodyPr>
            <a:normAutofit/>
          </a:bodyPr>
          <a:lstStyle/>
          <a:p>
            <a:r>
              <a:rPr lang="en-US" dirty="0"/>
              <a:t>Reports – Rent Roll</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pic>
        <p:nvPicPr>
          <p:cNvPr id="6" name="Picture 5">
            <a:extLst>
              <a:ext uri="{FF2B5EF4-FFF2-40B4-BE49-F238E27FC236}">
                <a16:creationId xmlns:a16="http://schemas.microsoft.com/office/drawing/2014/main" id="{6A53A756-75DD-6340-7B76-B6B63FF0C39E}"/>
              </a:ext>
            </a:extLst>
          </p:cNvPr>
          <p:cNvPicPr>
            <a:picLocks noChangeAspect="1"/>
          </p:cNvPicPr>
          <p:nvPr/>
        </p:nvPicPr>
        <p:blipFill>
          <a:blip r:embed="rId3"/>
          <a:stretch>
            <a:fillRect/>
          </a:stretch>
        </p:blipFill>
        <p:spPr>
          <a:xfrm>
            <a:off x="5149080" y="1679609"/>
            <a:ext cx="6177288" cy="2502564"/>
          </a:xfrm>
          <a:prstGeom prst="rect">
            <a:avLst/>
          </a:prstGeom>
        </p:spPr>
      </p:pic>
      <p:sp>
        <p:nvSpPr>
          <p:cNvPr id="7" name="TextBox 6">
            <a:extLst>
              <a:ext uri="{FF2B5EF4-FFF2-40B4-BE49-F238E27FC236}">
                <a16:creationId xmlns:a16="http://schemas.microsoft.com/office/drawing/2014/main" id="{047ECA51-4F0A-5A0E-0C99-F1BD14654B9A}"/>
              </a:ext>
            </a:extLst>
          </p:cNvPr>
          <p:cNvSpPr txBox="1"/>
          <p:nvPr/>
        </p:nvSpPr>
        <p:spPr>
          <a:xfrm>
            <a:off x="694944" y="1267968"/>
            <a:ext cx="3864864" cy="3416320"/>
          </a:xfrm>
          <a:prstGeom prst="rect">
            <a:avLst/>
          </a:prstGeom>
          <a:noFill/>
        </p:spPr>
        <p:txBody>
          <a:bodyPr wrap="square" rtlCol="0">
            <a:spAutoFit/>
          </a:bodyPr>
          <a:lstStyle/>
          <a:p>
            <a:r>
              <a:rPr lang="en-US" dirty="0"/>
              <a:t>Listing of the tenants in each unit  at a </a:t>
            </a:r>
            <a:r>
              <a:rPr lang="en-US" i="1" dirty="0"/>
              <a:t>point in time</a:t>
            </a:r>
            <a:r>
              <a:rPr lang="en-US" dirty="0"/>
              <a:t>. </a:t>
            </a:r>
          </a:p>
          <a:p>
            <a:endParaRPr lang="en-US" dirty="0"/>
          </a:p>
          <a:p>
            <a:r>
              <a:rPr lang="en-US" dirty="0"/>
              <a:t>Good for making sure you have completed your data entry for the month.</a:t>
            </a:r>
          </a:p>
          <a:p>
            <a:endParaRPr lang="en-US" dirty="0"/>
          </a:p>
          <a:p>
            <a:r>
              <a:rPr lang="en-US" dirty="0"/>
              <a:t>Also comes with an export to retrieve the tenant data entry into excel. Excel version has more data than the pdf version.</a:t>
            </a:r>
          </a:p>
          <a:p>
            <a:endParaRPr lang="en-US" dirty="0"/>
          </a:p>
        </p:txBody>
      </p:sp>
      <p:pic>
        <p:nvPicPr>
          <p:cNvPr id="9" name="Picture 8">
            <a:extLst>
              <a:ext uri="{FF2B5EF4-FFF2-40B4-BE49-F238E27FC236}">
                <a16:creationId xmlns:a16="http://schemas.microsoft.com/office/drawing/2014/main" id="{52A28C08-58CC-DEA9-DA03-273E45152442}"/>
              </a:ext>
            </a:extLst>
          </p:cNvPr>
          <p:cNvPicPr>
            <a:picLocks noChangeAspect="1"/>
          </p:cNvPicPr>
          <p:nvPr/>
        </p:nvPicPr>
        <p:blipFill>
          <a:blip r:embed="rId4"/>
          <a:stretch>
            <a:fillRect/>
          </a:stretch>
        </p:blipFill>
        <p:spPr>
          <a:xfrm>
            <a:off x="1535998" y="4754103"/>
            <a:ext cx="9120003" cy="1105890"/>
          </a:xfrm>
          <a:prstGeom prst="rect">
            <a:avLst/>
          </a:prstGeom>
        </p:spPr>
      </p:pic>
    </p:spTree>
    <p:extLst>
      <p:ext uri="{BB962C8B-B14F-4D97-AF65-F5344CB8AC3E}">
        <p14:creationId xmlns:p14="http://schemas.microsoft.com/office/powerpoint/2010/main" val="3974535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805161" cy="640080"/>
          </a:xfrm>
        </p:spPr>
        <p:txBody>
          <a:bodyPr>
            <a:normAutofit/>
          </a:bodyPr>
          <a:lstStyle/>
          <a:p>
            <a:r>
              <a:rPr lang="en-US" dirty="0"/>
              <a:t>Reports – Recertification Report</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pic>
        <p:nvPicPr>
          <p:cNvPr id="3" name="Picture 2">
            <a:extLst>
              <a:ext uri="{FF2B5EF4-FFF2-40B4-BE49-F238E27FC236}">
                <a16:creationId xmlns:a16="http://schemas.microsoft.com/office/drawing/2014/main" id="{6280F28F-CA4D-E5E7-29AF-4C8A290F0C13}"/>
              </a:ext>
            </a:extLst>
          </p:cNvPr>
          <p:cNvPicPr>
            <a:picLocks noChangeAspect="1"/>
          </p:cNvPicPr>
          <p:nvPr/>
        </p:nvPicPr>
        <p:blipFill>
          <a:blip r:embed="rId3"/>
          <a:stretch>
            <a:fillRect/>
          </a:stretch>
        </p:blipFill>
        <p:spPr>
          <a:xfrm>
            <a:off x="895215" y="1322272"/>
            <a:ext cx="10057143" cy="3238095"/>
          </a:xfrm>
          <a:prstGeom prst="rect">
            <a:avLst/>
          </a:prstGeom>
        </p:spPr>
      </p:pic>
      <p:sp>
        <p:nvSpPr>
          <p:cNvPr id="5" name="TextBox 4">
            <a:extLst>
              <a:ext uri="{FF2B5EF4-FFF2-40B4-BE49-F238E27FC236}">
                <a16:creationId xmlns:a16="http://schemas.microsoft.com/office/drawing/2014/main" id="{1AD45DDE-F7A0-76B3-93E0-DCFAE1A08AF4}"/>
              </a:ext>
            </a:extLst>
          </p:cNvPr>
          <p:cNvSpPr txBox="1"/>
          <p:nvPr/>
        </p:nvSpPr>
        <p:spPr>
          <a:xfrm>
            <a:off x="1170432" y="4840224"/>
            <a:ext cx="9241536" cy="369332"/>
          </a:xfrm>
          <a:prstGeom prst="rect">
            <a:avLst/>
          </a:prstGeom>
          <a:noFill/>
        </p:spPr>
        <p:txBody>
          <a:bodyPr wrap="square" rtlCol="0">
            <a:spAutoFit/>
          </a:bodyPr>
          <a:lstStyle/>
          <a:p>
            <a:r>
              <a:rPr lang="en-US" dirty="0"/>
              <a:t>Good for keeping track of Recertifications coming due.</a:t>
            </a:r>
          </a:p>
        </p:txBody>
      </p:sp>
    </p:spTree>
    <p:extLst>
      <p:ext uri="{BB962C8B-B14F-4D97-AF65-F5344CB8AC3E}">
        <p14:creationId xmlns:p14="http://schemas.microsoft.com/office/powerpoint/2010/main" val="2739998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805161" cy="640080"/>
          </a:xfrm>
        </p:spPr>
        <p:txBody>
          <a:bodyPr>
            <a:normAutofit/>
          </a:bodyPr>
          <a:lstStyle/>
          <a:p>
            <a:r>
              <a:rPr lang="en-US" dirty="0"/>
              <a:t>Reports – Onsite Audit Report</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5" name="TextBox 4">
            <a:extLst>
              <a:ext uri="{FF2B5EF4-FFF2-40B4-BE49-F238E27FC236}">
                <a16:creationId xmlns:a16="http://schemas.microsoft.com/office/drawing/2014/main" id="{1AD45DDE-F7A0-76B3-93E0-DCFAE1A08AF4}"/>
              </a:ext>
            </a:extLst>
          </p:cNvPr>
          <p:cNvSpPr txBox="1"/>
          <p:nvPr/>
        </p:nvSpPr>
        <p:spPr>
          <a:xfrm>
            <a:off x="1645920" y="5880495"/>
            <a:ext cx="9241536" cy="369332"/>
          </a:xfrm>
          <a:prstGeom prst="rect">
            <a:avLst/>
          </a:prstGeom>
          <a:noFill/>
        </p:spPr>
        <p:txBody>
          <a:bodyPr wrap="square" rtlCol="0">
            <a:spAutoFit/>
          </a:bodyPr>
          <a:lstStyle/>
          <a:p>
            <a:r>
              <a:rPr lang="en-US" dirty="0"/>
              <a:t>Larger report for tracking key elements of compliance monitoring.</a:t>
            </a:r>
          </a:p>
        </p:txBody>
      </p:sp>
      <p:pic>
        <p:nvPicPr>
          <p:cNvPr id="6" name="Picture 5">
            <a:extLst>
              <a:ext uri="{FF2B5EF4-FFF2-40B4-BE49-F238E27FC236}">
                <a16:creationId xmlns:a16="http://schemas.microsoft.com/office/drawing/2014/main" id="{F6E29FA4-14EC-D171-6090-B1DDF7FD9AA7}"/>
              </a:ext>
            </a:extLst>
          </p:cNvPr>
          <p:cNvPicPr>
            <a:picLocks noChangeAspect="1"/>
          </p:cNvPicPr>
          <p:nvPr/>
        </p:nvPicPr>
        <p:blipFill>
          <a:blip r:embed="rId3"/>
          <a:stretch>
            <a:fillRect/>
          </a:stretch>
        </p:blipFill>
        <p:spPr>
          <a:xfrm>
            <a:off x="623198" y="1414714"/>
            <a:ext cx="10057143" cy="4028571"/>
          </a:xfrm>
          <a:prstGeom prst="rect">
            <a:avLst/>
          </a:prstGeom>
        </p:spPr>
      </p:pic>
    </p:spTree>
    <p:extLst>
      <p:ext uri="{BB962C8B-B14F-4D97-AF65-F5344CB8AC3E}">
        <p14:creationId xmlns:p14="http://schemas.microsoft.com/office/powerpoint/2010/main" val="3418884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805161" cy="640080"/>
          </a:xfrm>
        </p:spPr>
        <p:txBody>
          <a:bodyPr>
            <a:normAutofit/>
          </a:bodyPr>
          <a:lstStyle/>
          <a:p>
            <a:r>
              <a:rPr lang="en-US" dirty="0"/>
              <a:t>Reports – Out of Sequence Report</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5" name="TextBox 4">
            <a:extLst>
              <a:ext uri="{FF2B5EF4-FFF2-40B4-BE49-F238E27FC236}">
                <a16:creationId xmlns:a16="http://schemas.microsoft.com/office/drawing/2014/main" id="{1AD45DDE-F7A0-76B3-93E0-DCFAE1A08AF4}"/>
              </a:ext>
            </a:extLst>
          </p:cNvPr>
          <p:cNvSpPr txBox="1"/>
          <p:nvPr/>
        </p:nvSpPr>
        <p:spPr>
          <a:xfrm>
            <a:off x="1133856" y="1478461"/>
            <a:ext cx="9241536" cy="4247317"/>
          </a:xfrm>
          <a:prstGeom prst="rect">
            <a:avLst/>
          </a:prstGeom>
          <a:noFill/>
        </p:spPr>
        <p:txBody>
          <a:bodyPr wrap="square" rtlCol="0">
            <a:spAutoFit/>
          </a:bodyPr>
          <a:lstStyle/>
          <a:p>
            <a:r>
              <a:rPr lang="en-US" dirty="0"/>
              <a:t>This report is used to identify when transactions are entered out of order.</a:t>
            </a:r>
          </a:p>
          <a:p>
            <a:endParaRPr lang="en-US" dirty="0"/>
          </a:p>
          <a:p>
            <a:r>
              <a:rPr lang="en-US" dirty="0"/>
              <a:t>For example: A Recertification transaction was entered for a tenant that does not have a Move In transaction.</a:t>
            </a:r>
          </a:p>
          <a:p>
            <a:endParaRPr lang="en-US" dirty="0"/>
          </a:p>
          <a:p>
            <a:r>
              <a:rPr lang="en-US" dirty="0"/>
              <a:t>A tenant is missing their Move Out transaction.</a:t>
            </a:r>
          </a:p>
          <a:p>
            <a:endParaRPr lang="en-US" dirty="0"/>
          </a:p>
          <a:p>
            <a:r>
              <a:rPr lang="en-US" dirty="0"/>
              <a:t>The NAHMA upload will error when transactions are out of order and the transactions will be skipped. It is very important that you always look at your error report when uploading transactions in bulk with the NAHMA file.</a:t>
            </a:r>
          </a:p>
          <a:p>
            <a:endParaRPr lang="en-US" dirty="0"/>
          </a:p>
          <a:p>
            <a:r>
              <a:rPr lang="en-US" dirty="0"/>
              <a:t>When you key transactions manually on the Portal, the system may prevent you from getting your transactions out of order.</a:t>
            </a:r>
          </a:p>
          <a:p>
            <a:endParaRPr lang="en-US" dirty="0"/>
          </a:p>
          <a:p>
            <a:r>
              <a:rPr lang="en-US" dirty="0"/>
              <a:t>This report does its own check to make sure transactions are not missing.</a:t>
            </a:r>
          </a:p>
        </p:txBody>
      </p:sp>
    </p:spTree>
    <p:extLst>
      <p:ext uri="{BB962C8B-B14F-4D97-AF65-F5344CB8AC3E}">
        <p14:creationId xmlns:p14="http://schemas.microsoft.com/office/powerpoint/2010/main" val="1214290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805161" cy="640080"/>
          </a:xfrm>
        </p:spPr>
        <p:txBody>
          <a:bodyPr>
            <a:normAutofit/>
          </a:bodyPr>
          <a:lstStyle/>
          <a:p>
            <a:r>
              <a:rPr lang="en-US" dirty="0"/>
              <a:t>Reports – Rent &amp; Income Limits</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pic>
        <p:nvPicPr>
          <p:cNvPr id="3" name="Picture 2">
            <a:extLst>
              <a:ext uri="{FF2B5EF4-FFF2-40B4-BE49-F238E27FC236}">
                <a16:creationId xmlns:a16="http://schemas.microsoft.com/office/drawing/2014/main" id="{D6BC6903-A804-1CEA-28D6-70D913F795FB}"/>
              </a:ext>
            </a:extLst>
          </p:cNvPr>
          <p:cNvPicPr>
            <a:picLocks noChangeAspect="1"/>
          </p:cNvPicPr>
          <p:nvPr/>
        </p:nvPicPr>
        <p:blipFill>
          <a:blip r:embed="rId3"/>
          <a:stretch>
            <a:fillRect/>
          </a:stretch>
        </p:blipFill>
        <p:spPr>
          <a:xfrm>
            <a:off x="1072190" y="1786143"/>
            <a:ext cx="10047619" cy="3285714"/>
          </a:xfrm>
          <a:prstGeom prst="rect">
            <a:avLst/>
          </a:prstGeom>
        </p:spPr>
      </p:pic>
      <p:sp>
        <p:nvSpPr>
          <p:cNvPr id="6" name="TextBox 5">
            <a:extLst>
              <a:ext uri="{FF2B5EF4-FFF2-40B4-BE49-F238E27FC236}">
                <a16:creationId xmlns:a16="http://schemas.microsoft.com/office/drawing/2014/main" id="{6B950BCF-20E7-2048-DE64-EB2D1D1656D1}"/>
              </a:ext>
            </a:extLst>
          </p:cNvPr>
          <p:cNvSpPr txBox="1"/>
          <p:nvPr/>
        </p:nvSpPr>
        <p:spPr>
          <a:xfrm>
            <a:off x="1316736" y="5376672"/>
            <a:ext cx="8900160" cy="646331"/>
          </a:xfrm>
          <a:prstGeom prst="rect">
            <a:avLst/>
          </a:prstGeom>
          <a:noFill/>
        </p:spPr>
        <p:txBody>
          <a:bodyPr wrap="square" rtlCol="0">
            <a:spAutoFit/>
          </a:bodyPr>
          <a:lstStyle/>
          <a:p>
            <a:r>
              <a:rPr lang="en-US" dirty="0"/>
              <a:t>This report is specific to a Program (LIHTC, HOME, etc.) and the effective date of limits will print on the top of the report.</a:t>
            </a:r>
          </a:p>
        </p:txBody>
      </p:sp>
    </p:spTree>
    <p:extLst>
      <p:ext uri="{BB962C8B-B14F-4D97-AF65-F5344CB8AC3E}">
        <p14:creationId xmlns:p14="http://schemas.microsoft.com/office/powerpoint/2010/main" val="1599857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991" y="379133"/>
            <a:ext cx="10515600" cy="2387600"/>
          </a:xfrm>
        </p:spPr>
        <p:txBody>
          <a:bodyPr anchor="ctr" anchorCtr="0">
            <a:normAutofit/>
          </a:bodyPr>
          <a:lstStyle/>
          <a:p>
            <a:r>
              <a:rPr lang="en-US" sz="4800" dirty="0">
                <a:solidFill>
                  <a:schemeClr val="bg1"/>
                </a:solidFill>
              </a:rPr>
              <a:t>Thank you</a:t>
            </a:r>
          </a:p>
        </p:txBody>
      </p:sp>
      <p:sp>
        <p:nvSpPr>
          <p:cNvPr id="3" name="Subtitle 2"/>
          <p:cNvSpPr>
            <a:spLocks noGrp="1"/>
          </p:cNvSpPr>
          <p:nvPr>
            <p:ph type="subTitle" idx="4294967295"/>
          </p:nvPr>
        </p:nvSpPr>
        <p:spPr>
          <a:xfrm>
            <a:off x="855620" y="2933105"/>
            <a:ext cx="7135441" cy="3020434"/>
          </a:xfrm>
        </p:spPr>
        <p:txBody>
          <a:bodyPr vert="horz" lIns="91440" tIns="45720" rIns="91440" bIns="45720" rtlCol="0" anchor="t">
            <a:normAutofit fontScale="25000" lnSpcReduction="20000"/>
          </a:bodyPr>
          <a:lstStyle/>
          <a:p>
            <a:r>
              <a:rPr lang="en-US" sz="8000" b="1" dirty="0">
                <a:solidFill>
                  <a:schemeClr val="bg1"/>
                </a:solidFill>
                <a:latin typeface="+mj-lt"/>
              </a:rPr>
              <a:t>AHFC Contacts:  </a:t>
            </a:r>
          </a:p>
          <a:p>
            <a:r>
              <a:rPr lang="en-US" sz="2400" dirty="0">
                <a:solidFill>
                  <a:schemeClr val="bg1"/>
                </a:solidFill>
                <a:latin typeface="+mj-lt"/>
              </a:rPr>
              <a:t>	</a:t>
            </a:r>
            <a:r>
              <a:rPr lang="en-US" sz="6400" dirty="0">
                <a:solidFill>
                  <a:schemeClr val="bg1"/>
                </a:solidFill>
                <a:latin typeface="+mj-lt"/>
              </a:rPr>
              <a:t>Caleb Hite  </a:t>
            </a:r>
            <a:r>
              <a:rPr lang="en-US" sz="6400" dirty="0">
                <a:solidFill>
                  <a:schemeClr val="bg1"/>
                </a:solidFill>
                <a:latin typeface="+mj-lt"/>
                <a:hlinkClick r:id="rId3"/>
              </a:rPr>
              <a:t>chite@ahfc.us</a:t>
            </a:r>
            <a:r>
              <a:rPr lang="en-US" sz="6400" dirty="0">
                <a:solidFill>
                  <a:schemeClr val="bg1"/>
                </a:solidFill>
                <a:latin typeface="+mj-lt"/>
              </a:rPr>
              <a:t>  907-330-8409</a:t>
            </a:r>
          </a:p>
          <a:p>
            <a:r>
              <a:rPr lang="en-US" sz="6400" dirty="0">
                <a:solidFill>
                  <a:schemeClr val="bg1"/>
                </a:solidFill>
                <a:latin typeface="+mj-lt"/>
              </a:rPr>
              <a:t>	Erin Toohey  </a:t>
            </a:r>
            <a:r>
              <a:rPr lang="en-US" sz="6400" dirty="0">
                <a:solidFill>
                  <a:schemeClr val="bg1"/>
                </a:solidFill>
                <a:latin typeface="+mj-lt"/>
                <a:hlinkClick r:id="rId4"/>
              </a:rPr>
              <a:t>etoohey@ahfc.us</a:t>
            </a:r>
            <a:r>
              <a:rPr lang="en-US" sz="6400" dirty="0">
                <a:solidFill>
                  <a:schemeClr val="bg1"/>
                </a:solidFill>
                <a:latin typeface="+mj-lt"/>
              </a:rPr>
              <a:t>  907-330-8408</a:t>
            </a:r>
          </a:p>
          <a:p>
            <a:r>
              <a:rPr lang="en-US" sz="6400" dirty="0">
                <a:solidFill>
                  <a:schemeClr val="bg1"/>
                </a:solidFill>
                <a:latin typeface="+mj-lt"/>
              </a:rPr>
              <a:t>	Walter Webster  </a:t>
            </a:r>
            <a:r>
              <a:rPr lang="en-US" sz="6400" dirty="0">
                <a:solidFill>
                  <a:schemeClr val="bg1"/>
                </a:solidFill>
                <a:latin typeface="+mj-lt"/>
                <a:hlinkClick r:id="rId5"/>
              </a:rPr>
              <a:t>wwebster@ahfc.us</a:t>
            </a:r>
            <a:r>
              <a:rPr lang="en-US" sz="6400" dirty="0">
                <a:solidFill>
                  <a:schemeClr val="bg1"/>
                </a:solidFill>
                <a:latin typeface="+mj-lt"/>
              </a:rPr>
              <a:t>  907-330-8413</a:t>
            </a:r>
          </a:p>
          <a:p>
            <a:r>
              <a:rPr lang="en-US" sz="6400" dirty="0">
                <a:solidFill>
                  <a:schemeClr val="bg1"/>
                </a:solidFill>
                <a:latin typeface="+mj-lt"/>
              </a:rPr>
              <a:t>	Jerusha </a:t>
            </a:r>
            <a:r>
              <a:rPr lang="en-US" sz="6400" dirty="0" err="1">
                <a:solidFill>
                  <a:schemeClr val="bg1"/>
                </a:solidFill>
                <a:latin typeface="+mj-lt"/>
              </a:rPr>
              <a:t>Gatfield</a:t>
            </a:r>
            <a:r>
              <a:rPr lang="en-US" sz="6400" dirty="0">
                <a:solidFill>
                  <a:schemeClr val="bg1"/>
                </a:solidFill>
                <a:latin typeface="+mj-lt"/>
              </a:rPr>
              <a:t>  </a:t>
            </a:r>
            <a:r>
              <a:rPr lang="en-US" sz="6400" dirty="0">
                <a:solidFill>
                  <a:schemeClr val="bg1"/>
                </a:solidFill>
                <a:latin typeface="+mj-lt"/>
                <a:hlinkClick r:id="rId6"/>
              </a:rPr>
              <a:t>jgatfield@ahfc.us</a:t>
            </a:r>
            <a:r>
              <a:rPr lang="en-US" sz="6400" dirty="0">
                <a:solidFill>
                  <a:schemeClr val="bg1"/>
                </a:solidFill>
                <a:latin typeface="+mj-lt"/>
              </a:rPr>
              <a:t>  907-330-8414</a:t>
            </a:r>
          </a:p>
          <a:p>
            <a:r>
              <a:rPr lang="en-US" sz="2400" dirty="0">
                <a:solidFill>
                  <a:schemeClr val="bg1"/>
                </a:solidFill>
                <a:latin typeface="+mj-lt"/>
              </a:rPr>
              <a:t>	</a:t>
            </a:r>
          </a:p>
        </p:txBody>
      </p:sp>
      <p:pic>
        <p:nvPicPr>
          <p:cNvPr id="1026" name="Picture 2">
            <a:extLst>
              <a:ext uri="{FF2B5EF4-FFF2-40B4-BE49-F238E27FC236}">
                <a16:creationId xmlns:a16="http://schemas.microsoft.com/office/drawing/2014/main" id="{390BFD96-6D33-4519-AFA6-00F804E51F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4031" y="4235637"/>
            <a:ext cx="1828650" cy="18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4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Login</a:t>
            </a:r>
          </a:p>
        </p:txBody>
      </p:sp>
      <p:sp>
        <p:nvSpPr>
          <p:cNvPr id="25" name="Content Placeholder 17"/>
          <p:cNvSpPr txBox="1">
            <a:spLocks/>
          </p:cNvSpPr>
          <p:nvPr/>
        </p:nvSpPr>
        <p:spPr>
          <a:xfrm>
            <a:off x="541609" y="1340305"/>
            <a:ext cx="10984864"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cs typeface="Segoe UI"/>
              </a:rPr>
              <a:t>AHFC will be e-mailing each Property Manager main contact their login information. Please select “Forgot Password” to reset your password on your first login.</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pic>
        <p:nvPicPr>
          <p:cNvPr id="9" name="Picture 8">
            <a:extLst>
              <a:ext uri="{FF2B5EF4-FFF2-40B4-BE49-F238E27FC236}">
                <a16:creationId xmlns:a16="http://schemas.microsoft.com/office/drawing/2014/main" id="{019994DE-CD79-E68E-6911-E46895856521}"/>
              </a:ext>
            </a:extLst>
          </p:cNvPr>
          <p:cNvPicPr>
            <a:picLocks noChangeAspect="1"/>
          </p:cNvPicPr>
          <p:nvPr/>
        </p:nvPicPr>
        <p:blipFill>
          <a:blip r:embed="rId2"/>
          <a:stretch>
            <a:fillRect/>
          </a:stretch>
        </p:blipFill>
        <p:spPr>
          <a:xfrm>
            <a:off x="270804" y="1944360"/>
            <a:ext cx="11650391" cy="2841517"/>
          </a:xfrm>
          <a:prstGeom prst="rect">
            <a:avLst/>
          </a:prstGeom>
        </p:spPr>
      </p:pic>
      <p:sp>
        <p:nvSpPr>
          <p:cNvPr id="10" name="TextBox 9">
            <a:extLst>
              <a:ext uri="{FF2B5EF4-FFF2-40B4-BE49-F238E27FC236}">
                <a16:creationId xmlns:a16="http://schemas.microsoft.com/office/drawing/2014/main" id="{49BD15F1-7714-756D-D770-8B7539186B2E}"/>
              </a:ext>
            </a:extLst>
          </p:cNvPr>
          <p:cNvSpPr txBox="1"/>
          <p:nvPr/>
        </p:nvSpPr>
        <p:spPr>
          <a:xfrm>
            <a:off x="1060704" y="5364480"/>
            <a:ext cx="7985760" cy="369332"/>
          </a:xfrm>
          <a:prstGeom prst="rect">
            <a:avLst/>
          </a:prstGeom>
          <a:noFill/>
        </p:spPr>
        <p:txBody>
          <a:bodyPr wrap="square" rtlCol="0">
            <a:spAutoFit/>
          </a:bodyPr>
          <a:lstStyle/>
          <a:p>
            <a:r>
              <a:rPr lang="en-US" dirty="0"/>
              <a:t>https://compliance.ahfc.us</a:t>
            </a:r>
          </a:p>
        </p:txBody>
      </p:sp>
      <p:sp>
        <p:nvSpPr>
          <p:cNvPr id="3" name="TextBox 2">
            <a:extLst>
              <a:ext uri="{FF2B5EF4-FFF2-40B4-BE49-F238E27FC236}">
                <a16:creationId xmlns:a16="http://schemas.microsoft.com/office/drawing/2014/main" id="{9DB312AE-34AA-EB1E-BCF3-52BAA375AD1D}"/>
              </a:ext>
            </a:extLst>
          </p:cNvPr>
          <p:cNvSpPr txBox="1"/>
          <p:nvPr/>
        </p:nvSpPr>
        <p:spPr>
          <a:xfrm>
            <a:off x="1172817" y="5864087"/>
            <a:ext cx="9680713" cy="646331"/>
          </a:xfrm>
          <a:prstGeom prst="rect">
            <a:avLst/>
          </a:prstGeom>
          <a:noFill/>
        </p:spPr>
        <p:txBody>
          <a:bodyPr wrap="square" rtlCol="0">
            <a:spAutoFit/>
          </a:bodyPr>
          <a:lstStyle/>
          <a:p>
            <a:r>
              <a:rPr lang="en-US" dirty="0"/>
              <a:t>Browsers: Chrome, Firefox, Microsoft Edge, (No Internet Explorer)</a:t>
            </a:r>
          </a:p>
          <a:p>
            <a:r>
              <a:rPr lang="en-US" dirty="0"/>
              <a:t>Update your browsers.</a:t>
            </a:r>
          </a:p>
        </p:txBody>
      </p:sp>
    </p:spTree>
    <p:extLst>
      <p:ext uri="{BB962C8B-B14F-4D97-AF65-F5344CB8AC3E}">
        <p14:creationId xmlns:p14="http://schemas.microsoft.com/office/powerpoint/2010/main" val="2950389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Home Screen</a:t>
            </a:r>
          </a:p>
        </p:txBody>
      </p:sp>
      <p:sp>
        <p:nvSpPr>
          <p:cNvPr id="25" name="Content Placeholder 17"/>
          <p:cNvSpPr txBox="1">
            <a:spLocks/>
          </p:cNvSpPr>
          <p:nvPr/>
        </p:nvSpPr>
        <p:spPr>
          <a:xfrm>
            <a:off x="665527" y="5924497"/>
            <a:ext cx="10984864"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cs typeface="Segoe UI"/>
              </a:rPr>
              <a:t>Each Property Manager Company will see a list of their AHFC Properties. Highlight your Property before choosing a menu option.</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pic>
        <p:nvPicPr>
          <p:cNvPr id="3" name="Picture 2">
            <a:extLst>
              <a:ext uri="{FF2B5EF4-FFF2-40B4-BE49-F238E27FC236}">
                <a16:creationId xmlns:a16="http://schemas.microsoft.com/office/drawing/2014/main" id="{EDF7D023-9820-BFE1-1C5B-CC02A0090031}"/>
              </a:ext>
            </a:extLst>
          </p:cNvPr>
          <p:cNvPicPr>
            <a:picLocks noChangeAspect="1"/>
          </p:cNvPicPr>
          <p:nvPr/>
        </p:nvPicPr>
        <p:blipFill>
          <a:blip r:embed="rId2"/>
          <a:stretch>
            <a:fillRect/>
          </a:stretch>
        </p:blipFill>
        <p:spPr>
          <a:xfrm>
            <a:off x="4421449" y="1847793"/>
            <a:ext cx="7105024" cy="3307130"/>
          </a:xfrm>
          <a:prstGeom prst="rect">
            <a:avLst/>
          </a:prstGeom>
        </p:spPr>
      </p:pic>
      <p:sp>
        <p:nvSpPr>
          <p:cNvPr id="6" name="TextBox 5">
            <a:extLst>
              <a:ext uri="{FF2B5EF4-FFF2-40B4-BE49-F238E27FC236}">
                <a16:creationId xmlns:a16="http://schemas.microsoft.com/office/drawing/2014/main" id="{57D11BAB-6F24-4405-0888-4436F1A7AA83}"/>
              </a:ext>
            </a:extLst>
          </p:cNvPr>
          <p:cNvSpPr txBox="1"/>
          <p:nvPr/>
        </p:nvSpPr>
        <p:spPr>
          <a:xfrm>
            <a:off x="541609" y="2170176"/>
            <a:ext cx="3335447" cy="2585323"/>
          </a:xfrm>
          <a:prstGeom prst="rect">
            <a:avLst/>
          </a:prstGeom>
          <a:noFill/>
        </p:spPr>
        <p:txBody>
          <a:bodyPr wrap="square" rtlCol="0">
            <a:spAutoFit/>
          </a:bodyPr>
          <a:lstStyle/>
          <a:p>
            <a:r>
              <a:rPr lang="en-US" b="1" dirty="0"/>
              <a:t>Menu Options:</a:t>
            </a:r>
          </a:p>
          <a:p>
            <a:endParaRPr lang="en-US" dirty="0"/>
          </a:p>
          <a:p>
            <a:r>
              <a:rPr lang="en-US" dirty="0"/>
              <a:t>Tenant Data</a:t>
            </a:r>
          </a:p>
          <a:p>
            <a:endParaRPr lang="en-US" dirty="0"/>
          </a:p>
          <a:p>
            <a:r>
              <a:rPr lang="en-US" dirty="0"/>
              <a:t>Property Documents</a:t>
            </a:r>
          </a:p>
          <a:p>
            <a:endParaRPr lang="en-US" dirty="0"/>
          </a:p>
          <a:p>
            <a:r>
              <a:rPr lang="en-US" dirty="0"/>
              <a:t>Reports</a:t>
            </a:r>
          </a:p>
          <a:p>
            <a:endParaRPr lang="en-US" dirty="0"/>
          </a:p>
          <a:p>
            <a:r>
              <a:rPr lang="en-US" dirty="0"/>
              <a:t>Manage Portal Users</a:t>
            </a:r>
          </a:p>
        </p:txBody>
      </p:sp>
    </p:spTree>
    <p:extLst>
      <p:ext uri="{BB962C8B-B14F-4D97-AF65-F5344CB8AC3E}">
        <p14:creationId xmlns:p14="http://schemas.microsoft.com/office/powerpoint/2010/main" val="957375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Manage Portal Users</a:t>
            </a:r>
          </a:p>
        </p:txBody>
      </p:sp>
      <p:sp>
        <p:nvSpPr>
          <p:cNvPr id="25" name="Content Placeholder 17"/>
          <p:cNvSpPr txBox="1">
            <a:spLocks/>
          </p:cNvSpPr>
          <p:nvPr/>
        </p:nvSpPr>
        <p:spPr>
          <a:xfrm>
            <a:off x="665527" y="5924497"/>
            <a:ext cx="10984864"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cs typeface="Segoe UI"/>
              </a:rPr>
              <a:t>Click the “Home” screen when you are finished.</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6" name="TextBox 5">
            <a:extLst>
              <a:ext uri="{FF2B5EF4-FFF2-40B4-BE49-F238E27FC236}">
                <a16:creationId xmlns:a16="http://schemas.microsoft.com/office/drawing/2014/main" id="{57D11BAB-6F24-4405-0888-4436F1A7AA83}"/>
              </a:ext>
            </a:extLst>
          </p:cNvPr>
          <p:cNvSpPr txBox="1"/>
          <p:nvPr/>
        </p:nvSpPr>
        <p:spPr>
          <a:xfrm>
            <a:off x="541609" y="1602849"/>
            <a:ext cx="2896535" cy="5632311"/>
          </a:xfrm>
          <a:prstGeom prst="rect">
            <a:avLst/>
          </a:prstGeom>
          <a:noFill/>
        </p:spPr>
        <p:txBody>
          <a:bodyPr wrap="square" rtlCol="0">
            <a:spAutoFit/>
          </a:bodyPr>
          <a:lstStyle/>
          <a:p>
            <a:r>
              <a:rPr lang="en-US" b="1" dirty="0"/>
              <a:t>Setup Your Users</a:t>
            </a:r>
          </a:p>
          <a:p>
            <a:endParaRPr lang="en-US" dirty="0"/>
          </a:p>
          <a:p>
            <a:r>
              <a:rPr lang="en-US" dirty="0"/>
              <a:t>“User ID” is the Username on the Login Screen</a:t>
            </a:r>
          </a:p>
          <a:p>
            <a:endParaRPr lang="en-US" dirty="0"/>
          </a:p>
          <a:p>
            <a:r>
              <a:rPr lang="en-US" dirty="0"/>
              <a:t>Enter the Full Name of the User in “Name”</a:t>
            </a:r>
          </a:p>
          <a:p>
            <a:endParaRPr lang="en-US" dirty="0"/>
          </a:p>
          <a:p>
            <a:r>
              <a:rPr lang="en-US" dirty="0"/>
              <a:t>Select a Security Role</a:t>
            </a:r>
          </a:p>
          <a:p>
            <a:r>
              <a:rPr lang="en-US" dirty="0"/>
              <a:t>Enter Phone Number</a:t>
            </a:r>
          </a:p>
          <a:p>
            <a:r>
              <a:rPr lang="en-US" dirty="0"/>
              <a:t>Enter E-mail</a:t>
            </a:r>
          </a:p>
          <a:p>
            <a:endParaRPr lang="en-US" dirty="0"/>
          </a:p>
          <a:p>
            <a:r>
              <a:rPr lang="en-US" dirty="0"/>
              <a:t>Assign Properties from the drop-down list.</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063E5465-66DC-7E41-BD23-D4F116988F81}"/>
              </a:ext>
            </a:extLst>
          </p:cNvPr>
          <p:cNvPicPr>
            <a:picLocks noChangeAspect="1"/>
          </p:cNvPicPr>
          <p:nvPr/>
        </p:nvPicPr>
        <p:blipFill>
          <a:blip r:embed="rId2"/>
          <a:stretch>
            <a:fillRect/>
          </a:stretch>
        </p:blipFill>
        <p:spPr>
          <a:xfrm>
            <a:off x="3706368" y="1722190"/>
            <a:ext cx="7780570" cy="3481294"/>
          </a:xfrm>
          <a:prstGeom prst="rect">
            <a:avLst/>
          </a:prstGeom>
        </p:spPr>
      </p:pic>
      <p:pic>
        <p:nvPicPr>
          <p:cNvPr id="8" name="Picture 7">
            <a:extLst>
              <a:ext uri="{FF2B5EF4-FFF2-40B4-BE49-F238E27FC236}">
                <a16:creationId xmlns:a16="http://schemas.microsoft.com/office/drawing/2014/main" id="{CA7B3F99-A269-5E3E-D4AC-5E5356094820}"/>
              </a:ext>
            </a:extLst>
          </p:cNvPr>
          <p:cNvPicPr>
            <a:picLocks noChangeAspect="1"/>
          </p:cNvPicPr>
          <p:nvPr/>
        </p:nvPicPr>
        <p:blipFill>
          <a:blip r:embed="rId3"/>
          <a:stretch>
            <a:fillRect/>
          </a:stretch>
        </p:blipFill>
        <p:spPr>
          <a:xfrm>
            <a:off x="837495" y="1250964"/>
            <a:ext cx="1152381" cy="380952"/>
          </a:xfrm>
          <a:prstGeom prst="rect">
            <a:avLst/>
          </a:prstGeom>
        </p:spPr>
      </p:pic>
    </p:spTree>
    <p:extLst>
      <p:ext uri="{BB962C8B-B14F-4D97-AF65-F5344CB8AC3E}">
        <p14:creationId xmlns:p14="http://schemas.microsoft.com/office/powerpoint/2010/main" val="2740908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Tenant Data</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6" name="TextBox 5">
            <a:extLst>
              <a:ext uri="{FF2B5EF4-FFF2-40B4-BE49-F238E27FC236}">
                <a16:creationId xmlns:a16="http://schemas.microsoft.com/office/drawing/2014/main" id="{57D11BAB-6F24-4405-0888-4436F1A7AA83}"/>
              </a:ext>
            </a:extLst>
          </p:cNvPr>
          <p:cNvSpPr txBox="1"/>
          <p:nvPr/>
        </p:nvSpPr>
        <p:spPr>
          <a:xfrm>
            <a:off x="665527" y="1602849"/>
            <a:ext cx="3217156" cy="5632311"/>
          </a:xfrm>
          <a:prstGeom prst="rect">
            <a:avLst/>
          </a:prstGeom>
          <a:noFill/>
        </p:spPr>
        <p:txBody>
          <a:bodyPr wrap="square" rtlCol="0">
            <a:spAutoFit/>
          </a:bodyPr>
          <a:lstStyle/>
          <a:p>
            <a:r>
              <a:rPr lang="en-US" b="1" dirty="0"/>
              <a:t>Upload NAHMA File</a:t>
            </a:r>
          </a:p>
          <a:p>
            <a:endParaRPr lang="en-US" dirty="0"/>
          </a:p>
          <a:p>
            <a:r>
              <a:rPr lang="en-US" dirty="0"/>
              <a:t>If your Property Management software includes an export using a NAHMA format, export your tenant data from your software.</a:t>
            </a:r>
          </a:p>
          <a:p>
            <a:endParaRPr lang="en-US" dirty="0"/>
          </a:p>
          <a:p>
            <a:r>
              <a:rPr lang="en-US" dirty="0"/>
              <a:t>Choose Upload Tenant Data</a:t>
            </a:r>
          </a:p>
          <a:p>
            <a:endParaRPr lang="en-US" dirty="0"/>
          </a:p>
          <a:p>
            <a:r>
              <a:rPr lang="en-US" dirty="0"/>
              <a:t>This screen will display all buildings and unit along with the current certification information.</a:t>
            </a:r>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0A500487-0CE0-3E8E-D605-E7300D23434D}"/>
              </a:ext>
            </a:extLst>
          </p:cNvPr>
          <p:cNvPicPr>
            <a:picLocks noChangeAspect="1"/>
          </p:cNvPicPr>
          <p:nvPr/>
        </p:nvPicPr>
        <p:blipFill>
          <a:blip r:embed="rId3"/>
          <a:stretch>
            <a:fillRect/>
          </a:stretch>
        </p:blipFill>
        <p:spPr>
          <a:xfrm>
            <a:off x="4164038" y="1602849"/>
            <a:ext cx="7290654" cy="3382028"/>
          </a:xfrm>
          <a:prstGeom prst="rect">
            <a:avLst/>
          </a:prstGeom>
        </p:spPr>
      </p:pic>
    </p:spTree>
    <p:extLst>
      <p:ext uri="{BB962C8B-B14F-4D97-AF65-F5344CB8AC3E}">
        <p14:creationId xmlns:p14="http://schemas.microsoft.com/office/powerpoint/2010/main" val="1219485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Upload Tenant Data</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6" name="TextBox 5">
            <a:extLst>
              <a:ext uri="{FF2B5EF4-FFF2-40B4-BE49-F238E27FC236}">
                <a16:creationId xmlns:a16="http://schemas.microsoft.com/office/drawing/2014/main" id="{57D11BAB-6F24-4405-0888-4436F1A7AA83}"/>
              </a:ext>
            </a:extLst>
          </p:cNvPr>
          <p:cNvSpPr txBox="1"/>
          <p:nvPr/>
        </p:nvSpPr>
        <p:spPr>
          <a:xfrm>
            <a:off x="665527" y="1602849"/>
            <a:ext cx="3217156" cy="6186309"/>
          </a:xfrm>
          <a:prstGeom prst="rect">
            <a:avLst/>
          </a:prstGeom>
          <a:noFill/>
        </p:spPr>
        <p:txBody>
          <a:bodyPr wrap="square" rtlCol="0">
            <a:spAutoFit/>
          </a:bodyPr>
          <a:lstStyle/>
          <a:p>
            <a:r>
              <a:rPr lang="en-US" b="1" dirty="0"/>
              <a:t>Upload NAHMA File</a:t>
            </a:r>
          </a:p>
          <a:p>
            <a:endParaRPr lang="en-US" dirty="0"/>
          </a:p>
          <a:p>
            <a:r>
              <a:rPr lang="en-US" dirty="0"/>
              <a:t>AHFC is requesting Tenant Data from the years 2022 and 2023.</a:t>
            </a:r>
          </a:p>
          <a:p>
            <a:endParaRPr lang="en-US" dirty="0"/>
          </a:p>
          <a:p>
            <a:r>
              <a:rPr lang="en-US" dirty="0"/>
              <a:t>You may submit one file or multiple files.</a:t>
            </a:r>
          </a:p>
          <a:p>
            <a:endParaRPr lang="en-US" dirty="0"/>
          </a:p>
          <a:p>
            <a:r>
              <a:rPr lang="en-US" dirty="0"/>
              <a:t>Include the </a:t>
            </a:r>
            <a:r>
              <a:rPr lang="en-US" b="1" dirty="0"/>
              <a:t>Move In </a:t>
            </a:r>
            <a:r>
              <a:rPr lang="en-US" dirty="0"/>
              <a:t>transaction for every tenant during the years 2022 and 2023. If you are not sure how to include the move in information, please contact your software support team.</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C3A1AA0D-8500-D3DD-3D55-372DFD185295}"/>
              </a:ext>
            </a:extLst>
          </p:cNvPr>
          <p:cNvPicPr>
            <a:picLocks noChangeAspect="1"/>
          </p:cNvPicPr>
          <p:nvPr/>
        </p:nvPicPr>
        <p:blipFill>
          <a:blip r:embed="rId3"/>
          <a:stretch>
            <a:fillRect/>
          </a:stretch>
        </p:blipFill>
        <p:spPr>
          <a:xfrm>
            <a:off x="4454651" y="1847793"/>
            <a:ext cx="6897639" cy="1871419"/>
          </a:xfrm>
          <a:prstGeom prst="rect">
            <a:avLst/>
          </a:prstGeom>
        </p:spPr>
      </p:pic>
      <p:sp>
        <p:nvSpPr>
          <p:cNvPr id="2" name="TextBox 1">
            <a:extLst>
              <a:ext uri="{FF2B5EF4-FFF2-40B4-BE49-F238E27FC236}">
                <a16:creationId xmlns:a16="http://schemas.microsoft.com/office/drawing/2014/main" id="{3363B35E-1655-58D2-CC46-ACCD58BECBBF}"/>
              </a:ext>
            </a:extLst>
          </p:cNvPr>
          <p:cNvSpPr txBox="1"/>
          <p:nvPr/>
        </p:nvSpPr>
        <p:spPr>
          <a:xfrm>
            <a:off x="4989443" y="4929809"/>
            <a:ext cx="6102627" cy="954107"/>
          </a:xfrm>
          <a:prstGeom prst="rect">
            <a:avLst/>
          </a:prstGeom>
          <a:noFill/>
        </p:spPr>
        <p:txBody>
          <a:bodyPr wrap="square" rtlCol="0">
            <a:spAutoFit/>
          </a:bodyPr>
          <a:lstStyle/>
          <a:p>
            <a:r>
              <a:rPr lang="en-US" sz="1400" i="1" dirty="0"/>
              <a:t>NOTE: If your software does not contain the Move In certification for your tenant as of 01/01/2022, manually enter this move in on the portal. Then use your NAHMA upload to update the other certifications for 2022, 2023, and going forward.</a:t>
            </a:r>
          </a:p>
        </p:txBody>
      </p:sp>
    </p:spTree>
    <p:extLst>
      <p:ext uri="{BB962C8B-B14F-4D97-AF65-F5344CB8AC3E}">
        <p14:creationId xmlns:p14="http://schemas.microsoft.com/office/powerpoint/2010/main" val="3743783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Tips for Uploading Tenant Data</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6" name="TextBox 5">
            <a:extLst>
              <a:ext uri="{FF2B5EF4-FFF2-40B4-BE49-F238E27FC236}">
                <a16:creationId xmlns:a16="http://schemas.microsoft.com/office/drawing/2014/main" id="{57D11BAB-6F24-4405-0888-4436F1A7AA83}"/>
              </a:ext>
            </a:extLst>
          </p:cNvPr>
          <p:cNvSpPr txBox="1"/>
          <p:nvPr/>
        </p:nvSpPr>
        <p:spPr>
          <a:xfrm>
            <a:off x="665527" y="1602849"/>
            <a:ext cx="3217156" cy="5909310"/>
          </a:xfrm>
          <a:prstGeom prst="rect">
            <a:avLst/>
          </a:prstGeom>
          <a:noFill/>
        </p:spPr>
        <p:txBody>
          <a:bodyPr wrap="square" rtlCol="0">
            <a:spAutoFit/>
          </a:bodyPr>
          <a:lstStyle/>
          <a:p>
            <a:r>
              <a:rPr lang="en-US" b="1" dirty="0"/>
              <a:t>Enter the AHFC Property Number into your software under Project Number. This number will begin with IAD; example IAD0104.</a:t>
            </a:r>
          </a:p>
          <a:p>
            <a:endParaRPr lang="en-US" dirty="0"/>
          </a:p>
          <a:p>
            <a:r>
              <a:rPr lang="en-US" dirty="0"/>
              <a:t>Name your file upload with the Name of the Property somewhere in your file name.</a:t>
            </a:r>
          </a:p>
          <a:p>
            <a:endParaRPr lang="en-US" dirty="0"/>
          </a:p>
          <a:p>
            <a:r>
              <a:rPr lang="en-US" dirty="0"/>
              <a:t>Always check your Error Report!</a:t>
            </a:r>
          </a:p>
          <a:p>
            <a:endParaRPr lang="en-US" dirty="0"/>
          </a:p>
          <a:p>
            <a:r>
              <a:rPr lang="en-US" dirty="0"/>
              <a:t>You can find your “IAD” number on the Home screen.</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C3A1AA0D-8500-D3DD-3D55-372DFD185295}"/>
              </a:ext>
            </a:extLst>
          </p:cNvPr>
          <p:cNvPicPr>
            <a:picLocks noChangeAspect="1"/>
          </p:cNvPicPr>
          <p:nvPr/>
        </p:nvPicPr>
        <p:blipFill>
          <a:blip r:embed="rId3"/>
          <a:stretch>
            <a:fillRect/>
          </a:stretch>
        </p:blipFill>
        <p:spPr>
          <a:xfrm>
            <a:off x="4454651" y="1847793"/>
            <a:ext cx="6897639" cy="1871419"/>
          </a:xfrm>
          <a:prstGeom prst="rect">
            <a:avLst/>
          </a:prstGeom>
        </p:spPr>
      </p:pic>
      <p:sp>
        <p:nvSpPr>
          <p:cNvPr id="2" name="TextBox 1">
            <a:extLst>
              <a:ext uri="{FF2B5EF4-FFF2-40B4-BE49-F238E27FC236}">
                <a16:creationId xmlns:a16="http://schemas.microsoft.com/office/drawing/2014/main" id="{A608043F-6D1E-53BE-B5EA-E42F0940D8C9}"/>
              </a:ext>
            </a:extLst>
          </p:cNvPr>
          <p:cNvSpPr txBox="1"/>
          <p:nvPr/>
        </p:nvSpPr>
        <p:spPr>
          <a:xfrm>
            <a:off x="5227983" y="5227983"/>
            <a:ext cx="6221895" cy="738664"/>
          </a:xfrm>
          <a:prstGeom prst="rect">
            <a:avLst/>
          </a:prstGeom>
          <a:noFill/>
        </p:spPr>
        <p:txBody>
          <a:bodyPr wrap="square" rtlCol="0">
            <a:spAutoFit/>
          </a:bodyPr>
          <a:lstStyle/>
          <a:p>
            <a:r>
              <a:rPr lang="en-US" sz="1400" i="1" dirty="0"/>
              <a:t>Note: MITAS will need to match the Property Number (</a:t>
            </a:r>
            <a:r>
              <a:rPr lang="en-US" sz="1400" i="1" dirty="0" err="1"/>
              <a:t>ProjectID</a:t>
            </a:r>
            <a:r>
              <a:rPr lang="en-US" sz="1400" i="1" dirty="0"/>
              <a:t>), Building Number (BIN), and the Unit Number in your software in order to upload your NAHMA file.</a:t>
            </a:r>
          </a:p>
        </p:txBody>
      </p:sp>
    </p:spTree>
    <p:extLst>
      <p:ext uri="{BB962C8B-B14F-4D97-AF65-F5344CB8AC3E}">
        <p14:creationId xmlns:p14="http://schemas.microsoft.com/office/powerpoint/2010/main" val="2369583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7866889" cy="640080"/>
          </a:xfrm>
        </p:spPr>
        <p:txBody>
          <a:bodyPr>
            <a:normAutofit/>
          </a:bodyPr>
          <a:lstStyle/>
          <a:p>
            <a:r>
              <a:rPr lang="en-US" dirty="0"/>
              <a:t>Tenant Data Uploads Information Bubble</a:t>
            </a:r>
          </a:p>
        </p:txBody>
      </p:sp>
      <p:sp>
        <p:nvSpPr>
          <p:cNvPr id="22" name="Content Placeholder 17">
            <a:extLst>
              <a:ext uri="{FF2B5EF4-FFF2-40B4-BE49-F238E27FC236}">
                <a16:creationId xmlns:a16="http://schemas.microsoft.com/office/drawing/2014/main" id="{E4AADD6B-7304-481D-BD6D-D85724CB2B2C}"/>
              </a:ext>
            </a:extLst>
          </p:cNvPr>
          <p:cNvSpPr txBox="1">
            <a:spLocks/>
          </p:cNvSpPr>
          <p:nvPr/>
        </p:nvSpPr>
        <p:spPr>
          <a:xfrm>
            <a:off x="541609" y="1847793"/>
            <a:ext cx="5110161" cy="604055"/>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cs typeface="Segoe UI"/>
            </a:endParaRPr>
          </a:p>
        </p:txBody>
      </p:sp>
      <p:sp>
        <p:nvSpPr>
          <p:cNvPr id="6" name="TextBox 5">
            <a:extLst>
              <a:ext uri="{FF2B5EF4-FFF2-40B4-BE49-F238E27FC236}">
                <a16:creationId xmlns:a16="http://schemas.microsoft.com/office/drawing/2014/main" id="{57D11BAB-6F24-4405-0888-4436F1A7AA83}"/>
              </a:ext>
            </a:extLst>
          </p:cNvPr>
          <p:cNvSpPr txBox="1"/>
          <p:nvPr/>
        </p:nvSpPr>
        <p:spPr>
          <a:xfrm>
            <a:off x="665527" y="1602849"/>
            <a:ext cx="3217156" cy="4524315"/>
          </a:xfrm>
          <a:prstGeom prst="rect">
            <a:avLst/>
          </a:prstGeom>
          <a:noFill/>
        </p:spPr>
        <p:txBody>
          <a:bodyPr wrap="square" rtlCol="0">
            <a:spAutoFit/>
          </a:bodyPr>
          <a:lstStyle/>
          <a:p>
            <a:r>
              <a:rPr lang="en-US" b="1" dirty="0"/>
              <a:t>Tenant Data Screen</a:t>
            </a:r>
          </a:p>
          <a:p>
            <a:endParaRPr lang="en-US" dirty="0"/>
          </a:p>
          <a:p>
            <a:r>
              <a:rPr lang="en-US" dirty="0"/>
              <a:t>After you upload, this screen will keep track of all the uploaded files.</a:t>
            </a:r>
          </a:p>
          <a:p>
            <a:endParaRPr lang="en-US" dirty="0"/>
          </a:p>
          <a:p>
            <a:r>
              <a:rPr lang="en-US" dirty="0"/>
              <a:t>The “FILE” column is your xml file. Your may access it from here.</a:t>
            </a:r>
          </a:p>
          <a:p>
            <a:endParaRPr lang="en-US" dirty="0"/>
          </a:p>
          <a:p>
            <a:r>
              <a:rPr lang="en-US" dirty="0"/>
              <a:t>The “REPORT” column is your Error Report.</a:t>
            </a:r>
          </a:p>
          <a:p>
            <a:endParaRPr lang="en-US" dirty="0"/>
          </a:p>
          <a:p>
            <a:r>
              <a:rPr lang="en-US" b="1" dirty="0"/>
              <a:t>Always</a:t>
            </a:r>
            <a:r>
              <a:rPr lang="en-US" dirty="0"/>
              <a:t> check your Error Report!</a:t>
            </a:r>
          </a:p>
          <a:p>
            <a:endParaRPr lang="en-US" dirty="0"/>
          </a:p>
        </p:txBody>
      </p:sp>
      <p:pic>
        <p:nvPicPr>
          <p:cNvPr id="3" name="Picture 2">
            <a:extLst>
              <a:ext uri="{FF2B5EF4-FFF2-40B4-BE49-F238E27FC236}">
                <a16:creationId xmlns:a16="http://schemas.microsoft.com/office/drawing/2014/main" id="{3EC623DB-255B-EB04-890E-CDAF1FD230BB}"/>
              </a:ext>
            </a:extLst>
          </p:cNvPr>
          <p:cNvPicPr>
            <a:picLocks noChangeAspect="1"/>
          </p:cNvPicPr>
          <p:nvPr/>
        </p:nvPicPr>
        <p:blipFill>
          <a:blip r:embed="rId3"/>
          <a:stretch>
            <a:fillRect/>
          </a:stretch>
        </p:blipFill>
        <p:spPr>
          <a:xfrm>
            <a:off x="5351315" y="1240600"/>
            <a:ext cx="4841197" cy="1818440"/>
          </a:xfrm>
          <a:prstGeom prst="rect">
            <a:avLst/>
          </a:prstGeom>
        </p:spPr>
      </p:pic>
      <p:pic>
        <p:nvPicPr>
          <p:cNvPr id="8" name="Picture 7">
            <a:extLst>
              <a:ext uri="{FF2B5EF4-FFF2-40B4-BE49-F238E27FC236}">
                <a16:creationId xmlns:a16="http://schemas.microsoft.com/office/drawing/2014/main" id="{FC3EA23D-4DC7-9719-F1C8-C246CD75D3C8}"/>
              </a:ext>
            </a:extLst>
          </p:cNvPr>
          <p:cNvPicPr>
            <a:picLocks noChangeAspect="1"/>
          </p:cNvPicPr>
          <p:nvPr/>
        </p:nvPicPr>
        <p:blipFill>
          <a:blip r:embed="rId4"/>
          <a:stretch>
            <a:fillRect/>
          </a:stretch>
        </p:blipFill>
        <p:spPr>
          <a:xfrm>
            <a:off x="5025073" y="3002155"/>
            <a:ext cx="5447856" cy="1990043"/>
          </a:xfrm>
          <a:prstGeom prst="rect">
            <a:avLst/>
          </a:prstGeom>
        </p:spPr>
      </p:pic>
      <p:pic>
        <p:nvPicPr>
          <p:cNvPr id="10" name="Picture 9">
            <a:extLst>
              <a:ext uri="{FF2B5EF4-FFF2-40B4-BE49-F238E27FC236}">
                <a16:creationId xmlns:a16="http://schemas.microsoft.com/office/drawing/2014/main" id="{519A854A-FA3F-ABA9-A791-D86C57E7F6CD}"/>
              </a:ext>
            </a:extLst>
          </p:cNvPr>
          <p:cNvPicPr>
            <a:picLocks noChangeAspect="1"/>
          </p:cNvPicPr>
          <p:nvPr/>
        </p:nvPicPr>
        <p:blipFill>
          <a:blip r:embed="rId5"/>
          <a:stretch>
            <a:fillRect/>
          </a:stretch>
        </p:blipFill>
        <p:spPr>
          <a:xfrm>
            <a:off x="4866576" y="4992198"/>
            <a:ext cx="5998464" cy="1590125"/>
          </a:xfrm>
          <a:prstGeom prst="rect">
            <a:avLst/>
          </a:prstGeom>
        </p:spPr>
      </p:pic>
    </p:spTree>
    <p:extLst>
      <p:ext uri="{BB962C8B-B14F-4D97-AF65-F5344CB8AC3E}">
        <p14:creationId xmlns:p14="http://schemas.microsoft.com/office/powerpoint/2010/main" val="3090631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5A0713-A64B-439B-91E9-551CE2BAEA8D}" vid="{FD9CE0B8-0910-4446-AF74-F335AEE71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379c5a8-8bda-4581-b5dd-d47bde056f8d"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DBCFD2927CC84FB0F1F758F993BDB6" ma:contentTypeVersion="20" ma:contentTypeDescription="Create a new document." ma:contentTypeScope="" ma:versionID="2833ff9de5e8e6ae39a7fa9bd1e8ebdc">
  <xsd:schema xmlns:xsd="http://www.w3.org/2001/XMLSchema" xmlns:xs="http://www.w3.org/2001/XMLSchema" xmlns:p="http://schemas.microsoft.com/office/2006/metadata/properties" xmlns:ns1="http://schemas.microsoft.com/sharepoint/v3" xmlns:ns2="cd885878-c826-4098-b212-da209e946bb3" xmlns:ns3="7379c5a8-8bda-4581-b5dd-d47bde056f8d" targetNamespace="http://schemas.microsoft.com/office/2006/metadata/properties" ma:root="true" ma:fieldsID="db828fe24a11ebca4b880bd5051cb104" ns1:_="" ns2:_="" ns3:_="">
    <xsd:import namespace="http://schemas.microsoft.com/sharepoint/v3"/>
    <xsd:import namespace="cd885878-c826-4098-b212-da209e946bb3"/>
    <xsd:import namespace="7379c5a8-8bda-4581-b5dd-d47bde056f8d"/>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1:_ip_UnifiedCompliancePolicyProperties" minOccurs="0"/>
                <xsd:element ref="ns1:_ip_UnifiedCompliancePolicyUIActio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85878-c826-4098-b212-da209e946b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379c5a8-8bda-4581-b5dd-d47bde056f8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0072C5-DDE0-4258-BA7A-4D4B80DFA632}">
  <ds:schemaRefs>
    <ds:schemaRef ds:uri="http://schemas.microsoft.com/office/2006/metadata/properties"/>
    <ds:schemaRef ds:uri="http://purl.org/dc/dcmitype/"/>
    <ds:schemaRef ds:uri="http://purl.org/dc/elements/1.1/"/>
    <ds:schemaRef ds:uri="http://schemas.microsoft.com/sharepoint/v3"/>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7379c5a8-8bda-4581-b5dd-d47bde056f8d"/>
    <ds:schemaRef ds:uri="cd885878-c826-4098-b212-da209e946bb3"/>
  </ds:schemaRefs>
</ds:datastoreItem>
</file>

<file path=customXml/itemProps2.xml><?xml version="1.0" encoding="utf-8"?>
<ds:datastoreItem xmlns:ds="http://schemas.openxmlformats.org/officeDocument/2006/customXml" ds:itemID="{CC054C9B-9E1F-4CAF-8BE0-5F248B43F8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d885878-c826-4098-b212-da209e946bb3"/>
    <ds:schemaRef ds:uri="7379c5a8-8bda-4581-b5dd-d47bde056f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{AF08D7AE-DEA9-460D-B2AB-E0D5C274737F}tf10001108_win32</Template>
  <TotalTime>1802</TotalTime>
  <Words>1454</Words>
  <Application>Microsoft Office PowerPoint</Application>
  <PresentationFormat>Widescreen</PresentationFormat>
  <Paragraphs>224</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Segoe UI</vt:lpstr>
      <vt:lpstr>Segoe UI Light</vt:lpstr>
      <vt:lpstr>Segoe UI Semibold</vt:lpstr>
      <vt:lpstr>Wingdings</vt:lpstr>
      <vt:lpstr>WelcomeDoc</vt:lpstr>
      <vt:lpstr>AHFC Property Management Portal Webinar</vt:lpstr>
      <vt:lpstr>Property Management Portal Webinar Outline</vt:lpstr>
      <vt:lpstr>Login</vt:lpstr>
      <vt:lpstr>Home Screen</vt:lpstr>
      <vt:lpstr>Manage Portal Users</vt:lpstr>
      <vt:lpstr>Tenant Data</vt:lpstr>
      <vt:lpstr>Upload Tenant Data</vt:lpstr>
      <vt:lpstr>Tips for Uploading Tenant Data</vt:lpstr>
      <vt:lpstr>Tenant Data Uploads Information Bubble</vt:lpstr>
      <vt:lpstr>Manually Enter Transactions - New Certification</vt:lpstr>
      <vt:lpstr>New Certification</vt:lpstr>
      <vt:lpstr>New Certification</vt:lpstr>
      <vt:lpstr>New Certification – Move In</vt:lpstr>
      <vt:lpstr>New Certification – Move In</vt:lpstr>
      <vt:lpstr>New Certification – Move In – Senior Housing Only Properties</vt:lpstr>
      <vt:lpstr>New Certification – Move In – Example with 1 Household Member</vt:lpstr>
      <vt:lpstr>New Certification – Move In – Example with many Household Members</vt:lpstr>
      <vt:lpstr>New Certification - SUBMIT</vt:lpstr>
      <vt:lpstr>Tenant Data Screen</vt:lpstr>
      <vt:lpstr>Type of Certifications</vt:lpstr>
      <vt:lpstr>Reports</vt:lpstr>
      <vt:lpstr>Reports – Rent Roll</vt:lpstr>
      <vt:lpstr>Reports – Recertification Report</vt:lpstr>
      <vt:lpstr>Reports – Onsite Audit Report</vt:lpstr>
      <vt:lpstr>Reports – Out of Sequence Report</vt:lpstr>
      <vt:lpstr>Reports – Rent &amp; Income Limits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MITAS November Webinar</dc:title>
  <dc:creator>Sherrie Mitas</dc:creator>
  <cp:keywords/>
  <cp:lastModifiedBy>Lisa Kocsis</cp:lastModifiedBy>
  <cp:revision>70</cp:revision>
  <dcterms:created xsi:type="dcterms:W3CDTF">2020-11-06T19:52:56Z</dcterms:created>
  <dcterms:modified xsi:type="dcterms:W3CDTF">2024-01-18T01:31:13Z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0x0101006BDBCFD2927CC84FB0F1F758F993BDB6</vt:lpwstr>
  </property>
</Properties>
</file>